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63" r:id="rId5"/>
    <p:sldId id="261" r:id="rId6"/>
    <p:sldId id="264" r:id="rId7"/>
    <p:sldId id="265" r:id="rId8"/>
    <p:sldId id="267" r:id="rId9"/>
    <p:sldId id="266" r:id="rId10"/>
    <p:sldId id="268" r:id="rId11"/>
    <p:sldId id="272" r:id="rId12"/>
    <p:sldId id="273" r:id="rId13"/>
    <p:sldId id="271" r:id="rId14"/>
    <p:sldId id="276" r:id="rId15"/>
    <p:sldId id="270" r:id="rId16"/>
    <p:sldId id="275" r:id="rId17"/>
    <p:sldId id="269" r:id="rId18"/>
    <p:sldId id="274" r:id="rId19"/>
    <p:sldId id="262" r:id="rId20"/>
  </p:sldIdLst>
  <p:sldSz cx="9144000" cy="6858000" type="screen4x3"/>
  <p:notesSz cx="6742113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006600"/>
    <a:srgbClr val="336600"/>
    <a:srgbClr val="003300"/>
    <a:srgbClr val="990000"/>
    <a:srgbClr val="660066"/>
    <a:srgbClr val="0000C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CA6B10-5D3B-40AB-8BD4-D97228A38EA5}" type="doc">
      <dgm:prSet loTypeId="urn:microsoft.com/office/officeart/2005/8/layout/radial4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96DC5D6-BBD3-4709-8FAC-2BF12D1C0BD6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solidFill>
          <a:schemeClr val="accent2">
            <a:lumMod val="75000"/>
          </a:schemeClr>
        </a:solidFill>
        <a:ln w="3175" cmpd="sng"/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</a:rPr>
            <a:t>организационные риски внедрения </a:t>
          </a:r>
          <a:r>
            <a:rPr lang="ru-RU" sz="2000" b="1" dirty="0" err="1" smtClean="0">
              <a:solidFill>
                <a:sysClr val="windowText" lastClr="000000"/>
              </a:solidFill>
            </a:rPr>
            <a:t>профессиональ-ного</a:t>
          </a:r>
          <a:r>
            <a:rPr lang="ru-RU" sz="2000" b="1" dirty="0" smtClean="0">
              <a:solidFill>
                <a:sysClr val="windowText" lastClr="000000"/>
              </a:solidFill>
            </a:rPr>
            <a:t> стандарта педагога</a:t>
          </a:r>
          <a:endParaRPr lang="ru-RU" sz="2000" b="1" dirty="0">
            <a:solidFill>
              <a:sysClr val="windowText" lastClr="000000"/>
            </a:solidFill>
          </a:endParaRPr>
        </a:p>
      </dgm:t>
    </dgm:pt>
    <dgm:pt modelId="{FF9302E3-DACE-4D42-B6CD-F96093538E1A}" type="parTrans" cxnId="{805D67F1-CF68-428F-92AB-780C28011B1A}">
      <dgm:prSet/>
      <dgm:spPr/>
      <dgm:t>
        <a:bodyPr/>
        <a:lstStyle/>
        <a:p>
          <a:endParaRPr lang="ru-RU"/>
        </a:p>
      </dgm:t>
    </dgm:pt>
    <dgm:pt modelId="{3383D565-E1F5-43E2-B279-FC48859D9FBF}" type="sibTrans" cxnId="{805D67F1-CF68-428F-92AB-780C28011B1A}">
      <dgm:prSet/>
      <dgm:spPr/>
      <dgm:t>
        <a:bodyPr/>
        <a:lstStyle/>
        <a:p>
          <a:endParaRPr lang="ru-RU"/>
        </a:p>
      </dgm:t>
    </dgm:pt>
    <dgm:pt modelId="{9F9E4323-D91A-4BAE-BA2C-3282A5520711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alpha val="82000"/>
              </a:schemeClr>
            </a:gs>
            <a:gs pos="79000">
              <a:schemeClr val="accent3">
                <a:shade val="93000"/>
                <a:satMod val="130000"/>
              </a:schemeClr>
            </a:gs>
            <a:gs pos="0">
              <a:schemeClr val="accent3">
                <a:shade val="94000"/>
                <a:satMod val="135000"/>
              </a:schemeClr>
            </a:gs>
          </a:gsLst>
          <a:path path="circle">
            <a:fillToRect l="100000" t="100000"/>
          </a:path>
        </a:gradFill>
        <a:ln w="3175" cmpd="sng"/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</a:rPr>
            <a:t>рассогласование текущих условий деятельности педагога и новыми требованиями, отраженными в ПСП</a:t>
          </a:r>
          <a:endParaRPr lang="ru-RU" sz="2000" b="1" dirty="0">
            <a:solidFill>
              <a:sysClr val="windowText" lastClr="000000"/>
            </a:solidFill>
          </a:endParaRPr>
        </a:p>
      </dgm:t>
    </dgm:pt>
    <dgm:pt modelId="{7322D78D-A02E-48A0-9B80-91BCA0A39CEC}" type="parTrans" cxnId="{F4813077-352C-4C34-8996-7B7C148EFB3C}">
      <dgm:prSet/>
      <dgm:spPr>
        <a:solidFill>
          <a:srgbClr val="336600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1BF56A58-4884-4D87-9EA3-9C2AF333BB10}" type="sibTrans" cxnId="{F4813077-352C-4C34-8996-7B7C148EFB3C}">
      <dgm:prSet/>
      <dgm:spPr/>
      <dgm:t>
        <a:bodyPr/>
        <a:lstStyle/>
        <a:p>
          <a:endParaRPr lang="ru-RU"/>
        </a:p>
      </dgm:t>
    </dgm:pt>
    <dgm:pt modelId="{3C88BBF8-8C0D-4D9F-8749-71110E3B62E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alpha val="82000"/>
              </a:schemeClr>
            </a:gs>
            <a:gs pos="79000">
              <a:schemeClr val="accent3">
                <a:shade val="93000"/>
                <a:satMod val="130000"/>
              </a:schemeClr>
            </a:gs>
            <a:gs pos="0">
              <a:schemeClr val="accent3">
                <a:shade val="94000"/>
                <a:satMod val="135000"/>
              </a:schemeClr>
            </a:gs>
          </a:gsLst>
          <a:path path="circle">
            <a:fillToRect l="100000" t="100000"/>
          </a:path>
        </a:gradFill>
        <a:ln w="3175" cmpd="sng"/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</a:rPr>
            <a:t>преодоление «нормативного» подхода к стандарту профессиональной деятельности</a:t>
          </a:r>
          <a:endParaRPr lang="ru-RU" sz="2000" b="1" dirty="0">
            <a:solidFill>
              <a:sysClr val="windowText" lastClr="000000"/>
            </a:solidFill>
          </a:endParaRPr>
        </a:p>
      </dgm:t>
    </dgm:pt>
    <dgm:pt modelId="{BD3CF7B8-F4FF-46DC-BF10-AEF619E22B47}" type="parTrans" cxnId="{64B1B099-F0B4-4138-8268-66A3D720BB3E}">
      <dgm:prSet/>
      <dgm:spPr>
        <a:solidFill>
          <a:srgbClr val="336600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2C69FCEB-A95A-42AB-90B1-082533E145DA}" type="sibTrans" cxnId="{64B1B099-F0B4-4138-8268-66A3D720BB3E}">
      <dgm:prSet/>
      <dgm:spPr/>
      <dgm:t>
        <a:bodyPr/>
        <a:lstStyle/>
        <a:p>
          <a:endParaRPr lang="ru-RU"/>
        </a:p>
      </dgm:t>
    </dgm:pt>
    <dgm:pt modelId="{1A311001-EB7D-4B02-AA00-7AF1133B0F7B}">
      <dgm:prSet phldrT="[Текст]" custT="1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>
        <a:gradFill rotWithShape="0">
          <a:gsLst>
            <a:gs pos="0">
              <a:schemeClr val="accent3">
                <a:shade val="51000"/>
                <a:satMod val="130000"/>
                <a:alpha val="82000"/>
              </a:schemeClr>
            </a:gs>
            <a:gs pos="79000">
              <a:schemeClr val="accent3">
                <a:shade val="93000"/>
                <a:satMod val="130000"/>
              </a:schemeClr>
            </a:gs>
            <a:gs pos="0">
              <a:schemeClr val="accent3">
                <a:shade val="94000"/>
                <a:satMod val="135000"/>
              </a:schemeClr>
            </a:gs>
          </a:gsLst>
          <a:path path="circle">
            <a:fillToRect l="100000" t="100000"/>
          </a:path>
        </a:gradFill>
        <a:ln w="3175" cmpd="sng"/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gm:spPr>
      <dgm:t>
        <a:bodyPr/>
        <a:lstStyle/>
        <a:p>
          <a:r>
            <a:rPr lang="ru-RU" sz="2000" b="1" dirty="0" smtClean="0">
              <a:solidFill>
                <a:sysClr val="windowText" lastClr="000000"/>
              </a:solidFill>
            </a:rPr>
            <a:t>неупорядоченность процесса введения профессионального стандарта педагога</a:t>
          </a:r>
          <a:endParaRPr lang="ru-RU" sz="2000" b="1" dirty="0">
            <a:solidFill>
              <a:sysClr val="windowText" lastClr="000000"/>
            </a:solidFill>
          </a:endParaRPr>
        </a:p>
      </dgm:t>
    </dgm:pt>
    <dgm:pt modelId="{5172B596-4CE1-4D86-8958-FC0A4C85DFE0}" type="parTrans" cxnId="{8C487C9F-4554-42C2-A5CF-2CBA62E0341F}">
      <dgm:prSet/>
      <dgm:spPr>
        <a:solidFill>
          <a:srgbClr val="336600"/>
        </a:solidFill>
      </dgm:spPr>
      <dgm:t>
        <a:bodyPr/>
        <a:lstStyle/>
        <a:p>
          <a:endParaRPr lang="ru-RU" b="1" cap="none" spc="0">
            <a:ln w="12700">
              <a:solidFill>
                <a:schemeClr val="tx2">
                  <a:satMod val="155000"/>
                </a:schemeClr>
              </a:solidFill>
              <a:prstDash val="solid"/>
            </a:ln>
            <a:solidFill>
              <a:schemeClr val="bg2">
                <a:tint val="85000"/>
                <a:satMod val="155000"/>
              </a:schemeClr>
            </a:solidFill>
            <a:effectLst>
              <a:outerShdw blurRad="41275" dist="20320" dir="1800000" algn="tl" rotWithShape="0">
                <a:srgbClr val="000000">
                  <a:alpha val="40000"/>
                </a:srgbClr>
              </a:outerShdw>
            </a:effectLst>
          </a:endParaRPr>
        </a:p>
      </dgm:t>
    </dgm:pt>
    <dgm:pt modelId="{45DD54C2-6AB5-474D-A93F-7DD2BAE8DCDC}" type="sibTrans" cxnId="{8C487C9F-4554-42C2-A5CF-2CBA62E0341F}">
      <dgm:prSet/>
      <dgm:spPr/>
      <dgm:t>
        <a:bodyPr/>
        <a:lstStyle/>
        <a:p>
          <a:endParaRPr lang="ru-RU"/>
        </a:p>
      </dgm:t>
    </dgm:pt>
    <dgm:pt modelId="{5A0660D1-8CFA-4F80-B220-42602A091F68}" type="pres">
      <dgm:prSet presAssocID="{A7CA6B10-5D3B-40AB-8BD4-D97228A38EA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131D063-73F8-4AFA-8A19-2EA1AC9E0122}" type="pres">
      <dgm:prSet presAssocID="{396DC5D6-BBD3-4709-8FAC-2BF12D1C0BD6}" presName="centerShape" presStyleLbl="node0" presStyleIdx="0" presStyleCnt="1" custScaleX="128221" custScaleY="118758"/>
      <dgm:spPr/>
      <dgm:t>
        <a:bodyPr/>
        <a:lstStyle/>
        <a:p>
          <a:endParaRPr lang="ru-RU"/>
        </a:p>
      </dgm:t>
    </dgm:pt>
    <dgm:pt modelId="{A8D5943F-590F-4350-8968-072F5AE25210}" type="pres">
      <dgm:prSet presAssocID="{7322D78D-A02E-48A0-9B80-91BCA0A39CEC}" presName="parTrans" presStyleLbl="bgSibTrans2D1" presStyleIdx="0" presStyleCnt="3"/>
      <dgm:spPr/>
      <dgm:t>
        <a:bodyPr/>
        <a:lstStyle/>
        <a:p>
          <a:endParaRPr lang="ru-RU"/>
        </a:p>
      </dgm:t>
    </dgm:pt>
    <dgm:pt modelId="{705AB782-E3E5-4165-8A87-C03D89BA1E98}" type="pres">
      <dgm:prSet presAssocID="{9F9E4323-D91A-4BAE-BA2C-3282A5520711}" presName="node" presStyleLbl="node1" presStyleIdx="0" presStyleCnt="3" custScaleX="114801" custScaleY="119462" custRadScaleRad="121078" custRadScaleInc="8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F665395-7899-43C0-9D92-506BA2316D35}" type="pres">
      <dgm:prSet presAssocID="{BD3CF7B8-F4FF-46DC-BF10-AEF619E22B47}" presName="parTrans" presStyleLbl="bgSibTrans2D1" presStyleIdx="1" presStyleCnt="3"/>
      <dgm:spPr/>
      <dgm:t>
        <a:bodyPr/>
        <a:lstStyle/>
        <a:p>
          <a:endParaRPr lang="ru-RU"/>
        </a:p>
      </dgm:t>
    </dgm:pt>
    <dgm:pt modelId="{83E94A6D-6B42-49A1-B294-96944E882D5E}" type="pres">
      <dgm:prSet presAssocID="{3C88BBF8-8C0D-4D9F-8749-71110E3B62EB}" presName="node" presStyleLbl="node1" presStyleIdx="1" presStyleCnt="3" custScaleX="120382" custScaleY="82801" custRadScaleRad="93499" custRadScaleInc="-12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8A999A-3CE0-455F-BD0E-5E3CF70E5C9B}" type="pres">
      <dgm:prSet presAssocID="{5172B596-4CE1-4D86-8958-FC0A4C85DFE0}" presName="parTrans" presStyleLbl="bgSibTrans2D1" presStyleIdx="2" presStyleCnt="3"/>
      <dgm:spPr/>
      <dgm:t>
        <a:bodyPr/>
        <a:lstStyle/>
        <a:p>
          <a:endParaRPr lang="ru-RU"/>
        </a:p>
      </dgm:t>
    </dgm:pt>
    <dgm:pt modelId="{356EFC02-CDD4-4EB3-A0C5-5C0C88CEF9C8}" type="pres">
      <dgm:prSet presAssocID="{1A311001-EB7D-4B02-AA00-7AF1133B0F7B}" presName="node" presStyleLbl="node1" presStyleIdx="2" presStyleCnt="3" custScaleX="115919" custScaleY="90492" custRadScaleRad="112724" custRadScaleInc="28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813077-352C-4C34-8996-7B7C148EFB3C}" srcId="{396DC5D6-BBD3-4709-8FAC-2BF12D1C0BD6}" destId="{9F9E4323-D91A-4BAE-BA2C-3282A5520711}" srcOrd="0" destOrd="0" parTransId="{7322D78D-A02E-48A0-9B80-91BCA0A39CEC}" sibTransId="{1BF56A58-4884-4D87-9EA3-9C2AF333BB10}"/>
    <dgm:cxn modelId="{9F31D4D8-AC38-46E1-B5DC-4083EBAC2188}" type="presOf" srcId="{7322D78D-A02E-48A0-9B80-91BCA0A39CEC}" destId="{A8D5943F-590F-4350-8968-072F5AE25210}" srcOrd="0" destOrd="0" presId="urn:microsoft.com/office/officeart/2005/8/layout/radial4"/>
    <dgm:cxn modelId="{64B1B099-F0B4-4138-8268-66A3D720BB3E}" srcId="{396DC5D6-BBD3-4709-8FAC-2BF12D1C0BD6}" destId="{3C88BBF8-8C0D-4D9F-8749-71110E3B62EB}" srcOrd="1" destOrd="0" parTransId="{BD3CF7B8-F4FF-46DC-BF10-AEF619E22B47}" sibTransId="{2C69FCEB-A95A-42AB-90B1-082533E145DA}"/>
    <dgm:cxn modelId="{A1F35FB1-F015-4F49-AD09-3FF62A5EB017}" type="presOf" srcId="{A7CA6B10-5D3B-40AB-8BD4-D97228A38EA5}" destId="{5A0660D1-8CFA-4F80-B220-42602A091F68}" srcOrd="0" destOrd="0" presId="urn:microsoft.com/office/officeart/2005/8/layout/radial4"/>
    <dgm:cxn modelId="{9A9F8E79-3BF4-47BA-9F11-A1748D9952A1}" type="presOf" srcId="{3C88BBF8-8C0D-4D9F-8749-71110E3B62EB}" destId="{83E94A6D-6B42-49A1-B294-96944E882D5E}" srcOrd="0" destOrd="0" presId="urn:microsoft.com/office/officeart/2005/8/layout/radial4"/>
    <dgm:cxn modelId="{CF49D125-1910-421E-8EE2-94A06F60462C}" type="presOf" srcId="{9F9E4323-D91A-4BAE-BA2C-3282A5520711}" destId="{705AB782-E3E5-4165-8A87-C03D89BA1E98}" srcOrd="0" destOrd="0" presId="urn:microsoft.com/office/officeart/2005/8/layout/radial4"/>
    <dgm:cxn modelId="{17DBF97F-9DF3-494A-8971-08B7B8E5F61A}" type="presOf" srcId="{396DC5D6-BBD3-4709-8FAC-2BF12D1C0BD6}" destId="{6131D063-73F8-4AFA-8A19-2EA1AC9E0122}" srcOrd="0" destOrd="0" presId="urn:microsoft.com/office/officeart/2005/8/layout/radial4"/>
    <dgm:cxn modelId="{8C487C9F-4554-42C2-A5CF-2CBA62E0341F}" srcId="{396DC5D6-BBD3-4709-8FAC-2BF12D1C0BD6}" destId="{1A311001-EB7D-4B02-AA00-7AF1133B0F7B}" srcOrd="2" destOrd="0" parTransId="{5172B596-4CE1-4D86-8958-FC0A4C85DFE0}" sibTransId="{45DD54C2-6AB5-474D-A93F-7DD2BAE8DCDC}"/>
    <dgm:cxn modelId="{805D67F1-CF68-428F-92AB-780C28011B1A}" srcId="{A7CA6B10-5D3B-40AB-8BD4-D97228A38EA5}" destId="{396DC5D6-BBD3-4709-8FAC-2BF12D1C0BD6}" srcOrd="0" destOrd="0" parTransId="{FF9302E3-DACE-4D42-B6CD-F96093538E1A}" sibTransId="{3383D565-E1F5-43E2-B279-FC48859D9FBF}"/>
    <dgm:cxn modelId="{AB725757-704E-4B91-ACB3-8A184256CFB9}" type="presOf" srcId="{1A311001-EB7D-4B02-AA00-7AF1133B0F7B}" destId="{356EFC02-CDD4-4EB3-A0C5-5C0C88CEF9C8}" srcOrd="0" destOrd="0" presId="urn:microsoft.com/office/officeart/2005/8/layout/radial4"/>
    <dgm:cxn modelId="{9493D4C5-E678-48BA-8ACA-90A556649AC7}" type="presOf" srcId="{5172B596-4CE1-4D86-8958-FC0A4C85DFE0}" destId="{D68A999A-3CE0-455F-BD0E-5E3CF70E5C9B}" srcOrd="0" destOrd="0" presId="urn:microsoft.com/office/officeart/2005/8/layout/radial4"/>
    <dgm:cxn modelId="{F110DB11-1661-4AF4-A48B-D508DA102F34}" type="presOf" srcId="{BD3CF7B8-F4FF-46DC-BF10-AEF619E22B47}" destId="{CF665395-7899-43C0-9D92-506BA2316D35}" srcOrd="0" destOrd="0" presId="urn:microsoft.com/office/officeart/2005/8/layout/radial4"/>
    <dgm:cxn modelId="{DABAD525-DEFF-4B31-97C9-B631BE2D3631}" type="presParOf" srcId="{5A0660D1-8CFA-4F80-B220-42602A091F68}" destId="{6131D063-73F8-4AFA-8A19-2EA1AC9E0122}" srcOrd="0" destOrd="0" presId="urn:microsoft.com/office/officeart/2005/8/layout/radial4"/>
    <dgm:cxn modelId="{A6C00C3C-69B5-467F-B3CA-ED68FA6DDEA6}" type="presParOf" srcId="{5A0660D1-8CFA-4F80-B220-42602A091F68}" destId="{A8D5943F-590F-4350-8968-072F5AE25210}" srcOrd="1" destOrd="0" presId="urn:microsoft.com/office/officeart/2005/8/layout/radial4"/>
    <dgm:cxn modelId="{C312C75A-E3E6-495A-85CF-41D4C1234FF9}" type="presParOf" srcId="{5A0660D1-8CFA-4F80-B220-42602A091F68}" destId="{705AB782-E3E5-4165-8A87-C03D89BA1E98}" srcOrd="2" destOrd="0" presId="urn:microsoft.com/office/officeart/2005/8/layout/radial4"/>
    <dgm:cxn modelId="{F87198B0-7E9C-46DF-A5BC-E9EDE6A43E4A}" type="presParOf" srcId="{5A0660D1-8CFA-4F80-B220-42602A091F68}" destId="{CF665395-7899-43C0-9D92-506BA2316D35}" srcOrd="3" destOrd="0" presId="urn:microsoft.com/office/officeart/2005/8/layout/radial4"/>
    <dgm:cxn modelId="{1A650AE9-5A58-42A5-8F94-CAEC90089223}" type="presParOf" srcId="{5A0660D1-8CFA-4F80-B220-42602A091F68}" destId="{83E94A6D-6B42-49A1-B294-96944E882D5E}" srcOrd="4" destOrd="0" presId="urn:microsoft.com/office/officeart/2005/8/layout/radial4"/>
    <dgm:cxn modelId="{1D5CE389-77C0-4AC8-A144-56B04FB453F0}" type="presParOf" srcId="{5A0660D1-8CFA-4F80-B220-42602A091F68}" destId="{D68A999A-3CE0-455F-BD0E-5E3CF70E5C9B}" srcOrd="5" destOrd="0" presId="urn:microsoft.com/office/officeart/2005/8/layout/radial4"/>
    <dgm:cxn modelId="{056DCB38-26CB-46A5-B325-1F30D72ACF55}" type="presParOf" srcId="{5A0660D1-8CFA-4F80-B220-42602A091F68}" destId="{356EFC02-CDD4-4EB3-A0C5-5C0C88CEF9C8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FD80E73-6249-4639-B1C2-95A10FD8FEDE}" type="doc">
      <dgm:prSet loTypeId="urn:microsoft.com/office/officeart/2005/8/layout/chevron1" loCatId="process" qsTypeId="urn:microsoft.com/office/officeart/2005/8/quickstyle/simple1" qsCatId="simple" csTypeId="urn:microsoft.com/office/officeart/2005/8/colors/accent3_2" csCatId="accent3" phldr="1"/>
      <dgm:spPr/>
    </dgm:pt>
    <dgm:pt modelId="{180CE83E-0CF1-4CBF-84DD-1542590D71F3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BE070BD-7A92-4122-8937-8BBD3030A626}" type="parTrans" cxnId="{79D73B8D-BC6F-473C-98E9-9404F027DB90}">
      <dgm:prSet/>
      <dgm:spPr/>
      <dgm:t>
        <a:bodyPr/>
        <a:lstStyle/>
        <a:p>
          <a:endParaRPr lang="ru-RU"/>
        </a:p>
      </dgm:t>
    </dgm:pt>
    <dgm:pt modelId="{3073EFC4-D667-4707-B0D1-1C139CF708AC}" type="sibTrans" cxnId="{79D73B8D-BC6F-473C-98E9-9404F027DB90}">
      <dgm:prSet/>
      <dgm:spPr/>
      <dgm:t>
        <a:bodyPr/>
        <a:lstStyle/>
        <a:p>
          <a:endParaRPr lang="ru-RU"/>
        </a:p>
      </dgm:t>
    </dgm:pt>
    <dgm:pt modelId="{AB29CA5D-B00E-4DAF-8142-691872E7B75A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F54023F-7D39-48F2-8F1B-A437BB4AE955}" type="parTrans" cxnId="{D00E5273-40F1-454D-AC91-7BA28CE4DF8A}">
      <dgm:prSet/>
      <dgm:spPr/>
      <dgm:t>
        <a:bodyPr/>
        <a:lstStyle/>
        <a:p>
          <a:endParaRPr lang="ru-RU"/>
        </a:p>
      </dgm:t>
    </dgm:pt>
    <dgm:pt modelId="{6CB372D0-2649-4677-B1F7-EF5568764B79}" type="sibTrans" cxnId="{D00E5273-40F1-454D-AC91-7BA28CE4DF8A}">
      <dgm:prSet/>
      <dgm:spPr/>
      <dgm:t>
        <a:bodyPr/>
        <a:lstStyle/>
        <a:p>
          <a:endParaRPr lang="ru-RU"/>
        </a:p>
      </dgm:t>
    </dgm:pt>
    <dgm:pt modelId="{CDE03142-F03D-4431-8863-7FD79B5895E7}">
      <dgm:prSet phldrT="[Текст]" custT="1"/>
      <dgm:spPr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Продукты</a:t>
          </a:r>
          <a:endParaRPr lang="ru-RU" sz="18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CAF249-314D-4866-A94C-DEAA456AB988}" type="parTrans" cxnId="{07D56EA4-2A83-455F-9080-8C39745DB428}">
      <dgm:prSet/>
      <dgm:spPr/>
      <dgm:t>
        <a:bodyPr/>
        <a:lstStyle/>
        <a:p>
          <a:endParaRPr lang="ru-RU"/>
        </a:p>
      </dgm:t>
    </dgm:pt>
    <dgm:pt modelId="{D21B7C8C-04D7-424F-9357-B5B4F5A9B3A4}" type="sibTrans" cxnId="{07D56EA4-2A83-455F-9080-8C39745DB428}">
      <dgm:prSet/>
      <dgm:spPr/>
      <dgm:t>
        <a:bodyPr/>
        <a:lstStyle/>
        <a:p>
          <a:endParaRPr lang="ru-RU"/>
        </a:p>
      </dgm:t>
    </dgm:pt>
    <dgm:pt modelId="{1747DB20-486F-455F-B567-9C9C4896E2C7}" type="pres">
      <dgm:prSet presAssocID="{7FD80E73-6249-4639-B1C2-95A10FD8FEDE}" presName="Name0" presStyleCnt="0">
        <dgm:presLayoutVars>
          <dgm:dir/>
          <dgm:animLvl val="lvl"/>
          <dgm:resizeHandles val="exact"/>
        </dgm:presLayoutVars>
      </dgm:prSet>
      <dgm:spPr/>
    </dgm:pt>
    <dgm:pt modelId="{1C34A761-3D8C-45F9-9A4B-08928C94F5F8}" type="pres">
      <dgm:prSet presAssocID="{180CE83E-0CF1-4CBF-84DD-1542590D71F3}" presName="parTxOnly" presStyleLbl="node1" presStyleIdx="0" presStyleCnt="3" custScaleX="124706" custLinFactNeighborX="-2895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39B7E-C7DC-4C55-BCBC-F23A7DE7D229}" type="pres">
      <dgm:prSet presAssocID="{3073EFC4-D667-4707-B0D1-1C139CF708AC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0546677A-D4D2-477F-82EB-677A85A174C5}" type="pres">
      <dgm:prSet presAssocID="{AB29CA5D-B00E-4DAF-8142-691872E7B75A}" presName="parTxOnly" presStyleLbl="node1" presStyleIdx="1" presStyleCnt="3" custScaleX="109243" custLinFactNeighborX="6327" custLinFactNeighborY="-323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B179B6-2400-4D10-BAEE-052EFEE43452}" type="pres">
      <dgm:prSet presAssocID="{6CB372D0-2649-4677-B1F7-EF5568764B79}" presName="parTxOnlySpace" presStyleCnt="0"/>
      <dgm:spPr>
        <a:scene3d>
          <a:camera prst="orthographicFront"/>
          <a:lightRig rig="threePt" dir="t"/>
        </a:scene3d>
        <a:sp3d>
          <a:bevelT/>
        </a:sp3d>
      </dgm:spPr>
    </dgm:pt>
    <dgm:pt modelId="{A424041E-4EF8-43E0-B51C-5D6D56E86C87}" type="pres">
      <dgm:prSet presAssocID="{CDE03142-F03D-4431-8863-7FD79B5895E7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D56EA4-2A83-455F-9080-8C39745DB428}" srcId="{7FD80E73-6249-4639-B1C2-95A10FD8FEDE}" destId="{CDE03142-F03D-4431-8863-7FD79B5895E7}" srcOrd="2" destOrd="0" parTransId="{2ACAF249-314D-4866-A94C-DEAA456AB988}" sibTransId="{D21B7C8C-04D7-424F-9357-B5B4F5A9B3A4}"/>
    <dgm:cxn modelId="{FEC0FCAD-55C8-44ED-B560-AA5E67D0E106}" type="presOf" srcId="{AB29CA5D-B00E-4DAF-8142-691872E7B75A}" destId="{0546677A-D4D2-477F-82EB-677A85A174C5}" srcOrd="0" destOrd="0" presId="urn:microsoft.com/office/officeart/2005/8/layout/chevron1"/>
    <dgm:cxn modelId="{D00E5273-40F1-454D-AC91-7BA28CE4DF8A}" srcId="{7FD80E73-6249-4639-B1C2-95A10FD8FEDE}" destId="{AB29CA5D-B00E-4DAF-8142-691872E7B75A}" srcOrd="1" destOrd="0" parTransId="{FF54023F-7D39-48F2-8F1B-A437BB4AE955}" sibTransId="{6CB372D0-2649-4677-B1F7-EF5568764B79}"/>
    <dgm:cxn modelId="{EC701AA3-D107-4528-850D-F0081D61F75E}" type="presOf" srcId="{7FD80E73-6249-4639-B1C2-95A10FD8FEDE}" destId="{1747DB20-486F-455F-B567-9C9C4896E2C7}" srcOrd="0" destOrd="0" presId="urn:microsoft.com/office/officeart/2005/8/layout/chevron1"/>
    <dgm:cxn modelId="{79D73B8D-BC6F-473C-98E9-9404F027DB90}" srcId="{7FD80E73-6249-4639-B1C2-95A10FD8FEDE}" destId="{180CE83E-0CF1-4CBF-84DD-1542590D71F3}" srcOrd="0" destOrd="0" parTransId="{3BE070BD-7A92-4122-8937-8BBD3030A626}" sibTransId="{3073EFC4-D667-4707-B0D1-1C139CF708AC}"/>
    <dgm:cxn modelId="{12CAC84F-9BA0-470A-8300-185C906838D9}" type="presOf" srcId="{180CE83E-0CF1-4CBF-84DD-1542590D71F3}" destId="{1C34A761-3D8C-45F9-9A4B-08928C94F5F8}" srcOrd="0" destOrd="0" presId="urn:microsoft.com/office/officeart/2005/8/layout/chevron1"/>
    <dgm:cxn modelId="{4B9174B3-724F-41DE-A2F4-E96C93749410}" type="presOf" srcId="{CDE03142-F03D-4431-8863-7FD79B5895E7}" destId="{A424041E-4EF8-43E0-B51C-5D6D56E86C87}" srcOrd="0" destOrd="0" presId="urn:microsoft.com/office/officeart/2005/8/layout/chevron1"/>
    <dgm:cxn modelId="{BB828982-9CC7-42DE-9A3B-CDD0CDD11B46}" type="presParOf" srcId="{1747DB20-486F-455F-B567-9C9C4896E2C7}" destId="{1C34A761-3D8C-45F9-9A4B-08928C94F5F8}" srcOrd="0" destOrd="0" presId="urn:microsoft.com/office/officeart/2005/8/layout/chevron1"/>
    <dgm:cxn modelId="{6932BFC8-89F3-466F-B1D0-446D36A348AB}" type="presParOf" srcId="{1747DB20-486F-455F-B567-9C9C4896E2C7}" destId="{1F739B7E-C7DC-4C55-BCBC-F23A7DE7D229}" srcOrd="1" destOrd="0" presId="urn:microsoft.com/office/officeart/2005/8/layout/chevron1"/>
    <dgm:cxn modelId="{D2F1328F-05C1-4EBE-AC6A-CC0F0A8D0456}" type="presParOf" srcId="{1747DB20-486F-455F-B567-9C9C4896E2C7}" destId="{0546677A-D4D2-477F-82EB-677A85A174C5}" srcOrd="2" destOrd="0" presId="urn:microsoft.com/office/officeart/2005/8/layout/chevron1"/>
    <dgm:cxn modelId="{A4B56A23-B63A-4DF5-88A5-314DB7BD8306}" type="presParOf" srcId="{1747DB20-486F-455F-B567-9C9C4896E2C7}" destId="{03B179B6-2400-4D10-BAEE-052EFEE43452}" srcOrd="3" destOrd="0" presId="urn:microsoft.com/office/officeart/2005/8/layout/chevron1"/>
    <dgm:cxn modelId="{12EE0E27-5F57-4F25-8F14-7B8D3B80AA79}" type="presParOf" srcId="{1747DB20-486F-455F-B567-9C9C4896E2C7}" destId="{A424041E-4EF8-43E0-B51C-5D6D56E86C8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96F5638-84A8-4444-9C46-CA9223821D19}" type="doc">
      <dgm:prSet loTypeId="urn:microsoft.com/office/officeart/2009/3/layout/DescendingProcess" loCatId="process" qsTypeId="urn:microsoft.com/office/officeart/2005/8/quickstyle/3d5" qsCatId="3D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B55D356-12D4-4CAB-AC30-DF680529B891}">
      <dgm:prSet phldrT="[Текст]" phldr="1"/>
      <dgm:spPr/>
      <dgm:t>
        <a:bodyPr/>
        <a:lstStyle/>
        <a:p>
          <a:endParaRPr lang="ru-RU" dirty="0">
            <a:solidFill>
              <a:schemeClr val="accent3">
                <a:lumMod val="60000"/>
                <a:lumOff val="40000"/>
              </a:schemeClr>
            </a:solidFill>
          </a:endParaRPr>
        </a:p>
      </dgm:t>
    </dgm:pt>
    <dgm:pt modelId="{473FDFDB-2305-405E-80B7-7B5377984E74}" type="sibTrans" cxnId="{73B8F7BA-A375-40A3-B513-B13F6800D721}">
      <dgm:prSet/>
      <dgm:spPr/>
      <dgm:t>
        <a:bodyPr/>
        <a:lstStyle/>
        <a:p>
          <a:endParaRPr lang="ru-RU"/>
        </a:p>
      </dgm:t>
    </dgm:pt>
    <dgm:pt modelId="{5E9C194B-E865-4A53-B4FD-6DE165C3CB79}" type="parTrans" cxnId="{73B8F7BA-A375-40A3-B513-B13F6800D721}">
      <dgm:prSet/>
      <dgm:spPr/>
      <dgm:t>
        <a:bodyPr/>
        <a:lstStyle/>
        <a:p>
          <a:endParaRPr lang="ru-RU"/>
        </a:p>
      </dgm:t>
    </dgm:pt>
    <dgm:pt modelId="{5254279E-EB4C-43D8-B059-F021BFD743BC}" type="pres">
      <dgm:prSet presAssocID="{196F5638-84A8-4444-9C46-CA9223821D19}" presName="Name0" presStyleCnt="0">
        <dgm:presLayoutVars>
          <dgm:chMax val="7"/>
          <dgm:chPref val="5"/>
        </dgm:presLayoutVars>
      </dgm:prSet>
      <dgm:spPr/>
      <dgm:t>
        <a:bodyPr/>
        <a:lstStyle/>
        <a:p>
          <a:endParaRPr lang="ru-RU"/>
        </a:p>
      </dgm:t>
    </dgm:pt>
    <dgm:pt modelId="{8F60A801-025C-4A14-8D0D-139401C2CBFB}" type="pres">
      <dgm:prSet presAssocID="{196F5638-84A8-4444-9C46-CA9223821D19}" presName="arrowNode" presStyleLbl="node1" presStyleIdx="0" presStyleCnt="1" custAng="6403626" custFlipVert="1" custScaleX="146749" custLinFactNeighborX="-35411" custLinFactNeighborY="840"/>
      <dgm:spPr/>
    </dgm:pt>
    <dgm:pt modelId="{B30EC214-FF53-4101-BADE-A9029945503B}" type="pres">
      <dgm:prSet presAssocID="{AB55D356-12D4-4CAB-AC30-DF680529B891}" presName="txNode1" presStyleLbl="revTx" presStyleIdx="0" presStyleCnt="1" custFlipVert="1" custFlipHor="0" custScaleX="57622" custScaleY="88928" custLinFactX="100000" custLinFactY="52228" custLinFactNeighborX="1009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F98A063-BE7C-44D0-9D39-3C05574A527F}" type="presOf" srcId="{AB55D356-12D4-4CAB-AC30-DF680529B891}" destId="{B30EC214-FF53-4101-BADE-A9029945503B}" srcOrd="0" destOrd="0" presId="urn:microsoft.com/office/officeart/2009/3/layout/DescendingProcess"/>
    <dgm:cxn modelId="{44BE9DEB-7A3E-45E0-8A5A-FE61B45522DE}" type="presOf" srcId="{196F5638-84A8-4444-9C46-CA9223821D19}" destId="{5254279E-EB4C-43D8-B059-F021BFD743BC}" srcOrd="0" destOrd="0" presId="urn:microsoft.com/office/officeart/2009/3/layout/DescendingProcess"/>
    <dgm:cxn modelId="{73B8F7BA-A375-40A3-B513-B13F6800D721}" srcId="{196F5638-84A8-4444-9C46-CA9223821D19}" destId="{AB55D356-12D4-4CAB-AC30-DF680529B891}" srcOrd="0" destOrd="0" parTransId="{5E9C194B-E865-4A53-B4FD-6DE165C3CB79}" sibTransId="{473FDFDB-2305-405E-80B7-7B5377984E74}"/>
    <dgm:cxn modelId="{AEC26ECD-B450-4067-B935-5EAFCE91D89A}" type="presParOf" srcId="{5254279E-EB4C-43D8-B059-F021BFD743BC}" destId="{8F60A801-025C-4A14-8D0D-139401C2CBFB}" srcOrd="0" destOrd="0" presId="urn:microsoft.com/office/officeart/2009/3/layout/DescendingProcess"/>
    <dgm:cxn modelId="{E42C5B65-0491-4345-8175-8715813CE924}" type="presParOf" srcId="{5254279E-EB4C-43D8-B059-F021BFD743BC}" destId="{B30EC214-FF53-4101-BADE-A9029945503B}" srcOrd="1" destOrd="0" presId="urn:microsoft.com/office/officeart/2009/3/layout/Descending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31D063-73F8-4AFA-8A19-2EA1AC9E0122}">
      <dsp:nvSpPr>
        <dsp:cNvPr id="0" name=""/>
        <dsp:cNvSpPr/>
      </dsp:nvSpPr>
      <dsp:spPr>
        <a:xfrm>
          <a:off x="2759663" y="2374230"/>
          <a:ext cx="2928973" cy="2712808"/>
        </a:xfrm>
        <a:prstGeom prst="ellipse">
          <a:avLst/>
        </a:prstGeom>
        <a:solidFill>
          <a:schemeClr val="accent2">
            <a:lumMod val="75000"/>
          </a:schemeClr>
        </a:solidFill>
        <a:ln w="3175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</a:rPr>
            <a:t>организационные риски внедрения </a:t>
          </a:r>
          <a:r>
            <a:rPr lang="ru-RU" sz="2000" b="1" kern="1200" dirty="0" err="1" smtClean="0">
              <a:solidFill>
                <a:sysClr val="windowText" lastClr="000000"/>
              </a:solidFill>
            </a:rPr>
            <a:t>профессиональ-ного</a:t>
          </a:r>
          <a:r>
            <a:rPr lang="ru-RU" sz="2000" b="1" kern="1200" dirty="0" smtClean="0">
              <a:solidFill>
                <a:sysClr val="windowText" lastClr="000000"/>
              </a:solidFill>
            </a:rPr>
            <a:t> стандарта педагога</a:t>
          </a:r>
          <a:endParaRPr lang="ru-RU" sz="2000" b="1" kern="1200" dirty="0">
            <a:solidFill>
              <a:sysClr val="windowText" lastClr="000000"/>
            </a:solidFill>
          </a:endParaRPr>
        </a:p>
      </dsp:txBody>
      <dsp:txXfrm>
        <a:off x="3188601" y="2771512"/>
        <a:ext cx="2071097" cy="1918244"/>
      </dsp:txXfrm>
    </dsp:sp>
    <dsp:sp modelId="{A8D5943F-590F-4350-8968-072F5AE25210}">
      <dsp:nvSpPr>
        <dsp:cNvPr id="0" name=""/>
        <dsp:cNvSpPr/>
      </dsp:nvSpPr>
      <dsp:spPr>
        <a:xfrm rot="12940790">
          <a:off x="1046804" y="1884286"/>
          <a:ext cx="2118621" cy="651030"/>
        </a:xfrm>
        <a:prstGeom prst="lef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05AB782-E3E5-4165-8A87-C03D89BA1E98}">
      <dsp:nvSpPr>
        <dsp:cNvPr id="0" name=""/>
        <dsp:cNvSpPr/>
      </dsp:nvSpPr>
      <dsp:spPr>
        <a:xfrm>
          <a:off x="0" y="554975"/>
          <a:ext cx="2491297" cy="207395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alpha val="82000"/>
              </a:schemeClr>
            </a:gs>
            <a:gs pos="79000">
              <a:schemeClr val="accent3">
                <a:shade val="93000"/>
                <a:satMod val="130000"/>
              </a:schemeClr>
            </a:gs>
            <a:gs pos="0">
              <a:schemeClr val="accent3">
                <a:shade val="94000"/>
                <a:satMod val="135000"/>
              </a:schemeClr>
            </a:gs>
          </a:gsLst>
          <a:path path="circle">
            <a:fillToRect l="100000" t="100000"/>
          </a:path>
        </a:gradFill>
        <a:ln w="3175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</a:rPr>
            <a:t>рассогласование текущих условий деятельности педагога и новыми требованиями, отраженными в ПСП</a:t>
          </a:r>
          <a:endParaRPr lang="ru-RU" sz="2000" b="1" kern="1200" dirty="0">
            <a:solidFill>
              <a:sysClr val="windowText" lastClr="000000"/>
            </a:solidFill>
          </a:endParaRPr>
        </a:p>
      </dsp:txBody>
      <dsp:txXfrm>
        <a:off x="60744" y="615719"/>
        <a:ext cx="2369809" cy="1952468"/>
      </dsp:txXfrm>
    </dsp:sp>
    <dsp:sp modelId="{CF665395-7899-43C0-9D92-506BA2316D35}">
      <dsp:nvSpPr>
        <dsp:cNvPr id="0" name=""/>
        <dsp:cNvSpPr/>
      </dsp:nvSpPr>
      <dsp:spPr>
        <a:xfrm rot="16154532">
          <a:off x="3492571" y="1263769"/>
          <a:ext cx="1406512" cy="651030"/>
        </a:xfrm>
        <a:prstGeom prst="lef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3E94A6D-6B42-49A1-B294-96944E882D5E}">
      <dsp:nvSpPr>
        <dsp:cNvPr id="0" name=""/>
        <dsp:cNvSpPr/>
      </dsp:nvSpPr>
      <dsp:spPr>
        <a:xfrm>
          <a:off x="2880320" y="167344"/>
          <a:ext cx="2612410" cy="143749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alpha val="82000"/>
              </a:schemeClr>
            </a:gs>
            <a:gs pos="79000">
              <a:schemeClr val="accent3">
                <a:shade val="93000"/>
                <a:satMod val="130000"/>
              </a:schemeClr>
            </a:gs>
            <a:gs pos="0">
              <a:schemeClr val="accent3">
                <a:shade val="94000"/>
                <a:satMod val="135000"/>
              </a:schemeClr>
            </a:gs>
          </a:gsLst>
          <a:path path="circle">
            <a:fillToRect l="100000" t="100000"/>
          </a:path>
        </a:gradFill>
        <a:ln w="3175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</a:rPr>
            <a:t>преодоление «нормативного» подхода к стандарту профессиональной деятельности</a:t>
          </a:r>
          <a:endParaRPr lang="ru-RU" sz="2000" b="1" kern="1200" dirty="0">
            <a:solidFill>
              <a:sysClr val="windowText" lastClr="000000"/>
            </a:solidFill>
          </a:endParaRPr>
        </a:p>
      </dsp:txBody>
      <dsp:txXfrm>
        <a:off x="2922423" y="209447"/>
        <a:ext cx="2528204" cy="1353286"/>
      </dsp:txXfrm>
    </dsp:sp>
    <dsp:sp modelId="{D68A999A-3CE0-455F-BD0E-5E3CF70E5C9B}">
      <dsp:nvSpPr>
        <dsp:cNvPr id="0" name=""/>
        <dsp:cNvSpPr/>
      </dsp:nvSpPr>
      <dsp:spPr>
        <a:xfrm rot="19601448">
          <a:off x="5355235" y="2040747"/>
          <a:ext cx="1890494" cy="651030"/>
        </a:xfrm>
        <a:prstGeom prst="leftArrow">
          <a:avLst>
            <a:gd name="adj1" fmla="val 60000"/>
            <a:gd name="adj2" fmla="val 50000"/>
          </a:avLst>
        </a:prstGeom>
        <a:solidFill>
          <a:srgbClr val="3366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1524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56EFC02-CDD4-4EB3-A0C5-5C0C88CEF9C8}">
      <dsp:nvSpPr>
        <dsp:cNvPr id="0" name=""/>
        <dsp:cNvSpPr/>
      </dsp:nvSpPr>
      <dsp:spPr>
        <a:xfrm>
          <a:off x="5832664" y="1061666"/>
          <a:ext cx="2515559" cy="15710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shade val="51000"/>
                <a:satMod val="130000"/>
                <a:alpha val="82000"/>
              </a:schemeClr>
            </a:gs>
            <a:gs pos="79000">
              <a:schemeClr val="accent3">
                <a:shade val="93000"/>
                <a:satMod val="130000"/>
              </a:schemeClr>
            </a:gs>
            <a:gs pos="0">
              <a:schemeClr val="accent3">
                <a:shade val="94000"/>
                <a:satMod val="135000"/>
              </a:schemeClr>
            </a:gs>
          </a:gsLst>
          <a:path path="circle">
            <a:fillToRect l="100000" t="100000"/>
          </a:path>
        </a:gradFill>
        <a:ln w="3175" cmpd="sng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>
          <a:bevelT w="63500" h="25400"/>
        </a:sp3d>
      </dsp:spPr>
      <dsp:style>
        <a:lnRef idx="0">
          <a:schemeClr val="accent3"/>
        </a:lnRef>
        <a:fillRef idx="3">
          <a:schemeClr val="accent3"/>
        </a:fillRef>
        <a:effectRef idx="3">
          <a:schemeClr val="accent3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ysClr val="windowText" lastClr="000000"/>
              </a:solidFill>
            </a:rPr>
            <a:t>неупорядоченность процесса введения профессионального стандарта педагога</a:t>
          </a:r>
          <a:endParaRPr lang="ru-RU" sz="2000" b="1" kern="1200" dirty="0">
            <a:solidFill>
              <a:sysClr val="windowText" lastClr="000000"/>
            </a:solidFill>
          </a:endParaRPr>
        </a:p>
      </dsp:txBody>
      <dsp:txXfrm>
        <a:off x="5878677" y="1107679"/>
        <a:ext cx="2423533" cy="14789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34A761-3D8C-45F9-9A4B-08928C94F5F8}">
      <dsp:nvSpPr>
        <dsp:cNvPr id="0" name=""/>
        <dsp:cNvSpPr/>
      </dsp:nvSpPr>
      <dsp:spPr>
        <a:xfrm>
          <a:off x="0" y="0"/>
          <a:ext cx="2217785" cy="5377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Управление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8868" y="0"/>
        <a:ext cx="1680049" cy="537736"/>
      </dsp:txXfrm>
    </dsp:sp>
    <dsp:sp modelId="{0546677A-D4D2-477F-82EB-677A85A174C5}">
      <dsp:nvSpPr>
        <dsp:cNvPr id="0" name=""/>
        <dsp:cNvSpPr/>
      </dsp:nvSpPr>
      <dsp:spPr>
        <a:xfrm>
          <a:off x="2052631" y="0"/>
          <a:ext cx="1942789" cy="5377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Оценка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321499" y="0"/>
        <a:ext cx="1405053" cy="537736"/>
      </dsp:txXfrm>
    </dsp:sp>
    <dsp:sp modelId="{A424041E-4EF8-43E0-B51C-5D6D56E86C87}">
      <dsp:nvSpPr>
        <dsp:cNvPr id="0" name=""/>
        <dsp:cNvSpPr/>
      </dsp:nvSpPr>
      <dsp:spPr>
        <a:xfrm>
          <a:off x="3806327" y="0"/>
          <a:ext cx="1778410" cy="537736"/>
        </a:xfrm>
        <a:prstGeom prst="chevr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Продукты</a:t>
          </a:r>
          <a:endParaRPr lang="ru-RU" sz="18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075195" y="0"/>
        <a:ext cx="1240674" cy="5377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60A801-025C-4A14-8D0D-139401C2CBFB}">
      <dsp:nvSpPr>
        <dsp:cNvPr id="0" name=""/>
        <dsp:cNvSpPr/>
      </dsp:nvSpPr>
      <dsp:spPr>
        <a:xfrm rot="10800000" flipV="1">
          <a:off x="501076" y="-24291"/>
          <a:ext cx="1270631" cy="1817897"/>
        </a:xfrm>
        <a:prstGeom prst="swooshArrow">
          <a:avLst>
            <a:gd name="adj1" fmla="val 16310"/>
            <a:gd name="adj2" fmla="val 3137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381000" contourW="38100" prstMaterial="matte">
          <a:contourClr>
            <a:schemeClr val="lt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0EC214-FF53-4101-BADE-A9029945503B}">
      <dsp:nvSpPr>
        <dsp:cNvPr id="0" name=""/>
        <dsp:cNvSpPr/>
      </dsp:nvSpPr>
      <dsp:spPr>
        <a:xfrm flipV="1">
          <a:off x="2336212" y="439235"/>
          <a:ext cx="408086" cy="247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b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accent3">
                <a:lumMod val="60000"/>
                <a:lumOff val="40000"/>
              </a:schemeClr>
            </a:solidFill>
          </a:endParaRPr>
        </a:p>
      </dsp:txBody>
      <dsp:txXfrm rot="10800000">
        <a:off x="2336212" y="439235"/>
        <a:ext cx="408086" cy="247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DescendingProcess">
  <dgm:title val=""/>
  <dgm:desc val=""/>
  <dgm:catLst>
    <dgm:cat type="process" pri="23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clrData>
  <dgm:layoutNode name="Name0">
    <dgm:varLst>
      <dgm:chMax val="7"/>
      <dgm:chPref val="5"/>
    </dgm:varLst>
    <dgm:alg type="composite">
      <dgm:param type="ar" val="1.1"/>
    </dgm:alg>
    <dgm:shape xmlns:r="http://schemas.openxmlformats.org/officeDocument/2006/relationships" r:blip="">
      <dgm:adjLst/>
    </dgm:shape>
    <dgm:choose name="Name1">
      <dgm:if name="Name2" axis="ch" ptType="node" func="cnt" op="equ" val="1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</dgm:constrLst>
      </dgm:if>
      <dgm:if name="Name3" axis="ch" ptType="node" func="cnt" op="equ" val="2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"/>
          <dgm:constr type="b" for="ch" forName="txNode2" refType="h"/>
          <dgm:constr type="r" for="ch" forName="txNode2" refType="w"/>
          <dgm:constr type="h" for="ch" forName="txNode2" refType="h" fact="0.16"/>
        </dgm:constrLst>
      </dgm:if>
      <dgm:if name="Name4" axis="ch" ptType="node" func="cnt" op="equ" val="3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56"/>
          <dgm:constr type="ctrY" for="ch" forName="txNode2" refType="h" fact="0.3992"/>
          <dgm:constr type="r" for="ch" forName="txNode2" refType="w"/>
          <dgm:constr type="h" for="ch" forName="txNode2" refType="h" fact="0.16"/>
          <dgm:constr type="l" for="ch" forName="txNode3" refType="w" fact="0.5"/>
          <dgm:constr type="b" for="ch" forName="txNode3" refType="h"/>
          <dgm:constr type="r" for="ch" forName="txNode3" refType="w"/>
          <dgm:constr type="h" for="ch" forName="txNode3" refType="h" fact="0.16"/>
          <dgm:constr type="ctrX" for="ch" forName="dotNode2" refType="w" fact="0.4782"/>
          <dgm:constr type="ctrY" for="ch" forName="dotNode2" refType="h" fact="0.3992"/>
          <dgm:constr type="h" for="ch" forName="dotNode2" refType="h" fact="0.0218"/>
          <dgm:constr type="w" for="ch" forName="dotNode2" refType="h" refFor="ch" refForName="dotNode2"/>
        </dgm:constrLst>
      </dgm:if>
      <dgm:if name="Name5" axis="ch" ptType="node" func="cnt" op="equ" val="4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9"/>
          <dgm:constr type="ctrY" for="ch" forName="txNode2" refType="h" fact="0.315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5004"/>
          <dgm:constr type="r" for="ch" forName="txNode3" refType="w" fact="0.5"/>
          <dgm:constr type="h" for="ch" forName="txNode3" refType="h" fact="0.16"/>
          <dgm:constr type="l" for="ch" forName="txNode4" refType="w" fact="0.5"/>
          <dgm:constr type="b" for="ch" forName="txNode4" refType="h"/>
          <dgm:constr type="r" for="ch" forName="txNode4" refType="w"/>
          <dgm:constr type="h" for="ch" forName="txNode4" refType="h" fact="0.16"/>
          <dgm:constr type="ctrX" for="ch" forName="dotNode2" refType="w" fact="0.39"/>
          <dgm:constr type="ctrY" for="ch" forName="dotNode2" refType="h" fact="0.315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5626"/>
          <dgm:constr type="ctrY" for="ch" forName="dotNode3" refType="h" fact="0.5004"/>
          <dgm:constr type="h" for="ch" forName="dotNode3" refType="h" fact="0.0218"/>
          <dgm:constr type="w" for="ch" forName="dotNode3" refType="h" refFor="ch" refForName="dotNode3"/>
        </dgm:constrLst>
      </dgm:if>
      <dgm:if name="Name6" axis="ch" ptType="node" func="cnt" op="equ" val="5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6"/>
          <dgm:constr type="ctrY" for="ch" forName="txNode2" refType="h" fact="0.2885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4089"/>
          <dgm:constr type="r" for="ch" forName="txNode3" refType="w" fact="0.43"/>
          <dgm:constr type="h" for="ch" forName="txNode3" refType="h" fact="0.16"/>
          <dgm:constr type="l" for="ch" forName="txNode4" refType="w" fact="0.67"/>
          <dgm:constr type="ctrY" for="ch" forName="txNode4" refType="h" fact="0.5497"/>
          <dgm:constr type="r" for="ch" forName="txNode4" refType="w"/>
          <dgm:constr type="h" for="ch" forName="txNode4" refType="h" fact="0.16"/>
          <dgm:constr type="l" for="ch" forName="txNode5" refType="w" fact="0.5"/>
          <dgm:constr type="b" for="ch" forName="txNode5" refType="h"/>
          <dgm:constr type="r" for="ch" forName="txNode5" refType="w"/>
          <dgm:constr type="h" for="ch" forName="txNode5" refType="h" fact="0.16"/>
          <dgm:constr type="ctrX" for="ch" forName="dotNode2" refType="w" fact="0.3565"/>
          <dgm:constr type="ctrY" for="ch" forName="dotNode2" refType="h" fact="0.2885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922"/>
          <dgm:constr type="ctrY" for="ch" forName="dotNode3" refType="h" fact="0.4089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939"/>
          <dgm:constr type="ctrY" for="ch" forName="dotNode4" refType="h" fact="0.5497"/>
          <dgm:constr type="h" for="ch" forName="dotNode4" refType="h" fact="0.0218"/>
          <dgm:constr type="w" for="ch" forName="dotNode4" refType="h" refFor="ch" refForName="dotNode4"/>
        </dgm:constrLst>
      </dgm:if>
      <dgm:if name="Name7" axis="ch" ptType="node" func="cnt" op="equ" val="6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5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638"/>
          <dgm:constr type="r" for="ch" forName="txNode3" refType="w" fact="0.37"/>
          <dgm:constr type="h" for="ch" forName="txNode3" refType="h" fact="0.16"/>
          <dgm:constr type="l" for="ch" forName="txNode4" refType="w" fact="0.63"/>
          <dgm:constr type="ctrY" for="ch" forName="txNode4" refType="h" fact="0.4744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961"/>
          <dgm:constr type="r" for="ch" forName="txNode5" refType="w" fact="0.55"/>
          <dgm:constr type="h" for="ch" forName="txNode5" refType="h" fact="0.16"/>
          <dgm:constr type="l" for="ch" forName="txNode6" refType="w" fact="0.5"/>
          <dgm:constr type="b" for="ch" forName="txNode6" refType="h"/>
          <dgm:constr type="r" for="ch" forName="txNode6" refType="w"/>
          <dgm:constr type="h" for="ch" forName="txNode6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419"/>
          <dgm:constr type="ctrY" for="ch" forName="dotNode3" refType="h" fact="0.3638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425"/>
          <dgm:constr type="ctrY" for="ch" forName="dotNode4" refType="h" fact="0.4744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6153"/>
          <dgm:constr type="ctrY" for="ch" forName="dotNode5" refType="h" fact="0.5961"/>
          <dgm:constr type="h" for="ch" forName="dotNode5" refType="h" fact="0.0218"/>
          <dgm:constr type="w" for="ch" forName="dotNode5" refType="h" refFor="ch" refForName="dotNode5"/>
        </dgm:constrLst>
      </dgm:if>
      <dgm:else name="Name8">
        <dgm:constrLst>
          <dgm:constr type="primFontSz" for="ch" ptType="node" op="equ" val="65"/>
          <dgm:constr type="w" for="ch" forName="arrowNode" refType="w" fact="0.75"/>
          <dgm:constr type="h" for="ch" forName="arrowNode" refType="h"/>
          <dgm:constr type="l" for="ch" forName="arrowNode" refType="w" fact="0.07"/>
          <dgm:constr type="t" for="ch" forName="arrowNode"/>
          <dgm:constr type="l" for="ch" forName="txNode1" refType="w" fact="0"/>
          <dgm:constr type="t" for="ch" forName="txNode1" refType="h" fact="0"/>
          <dgm:constr type="r" for="ch" forName="txNode1" refType="w" fact="0.37"/>
          <dgm:constr type="h" for="ch" forName="txNode1" refType="h" fact="0.16"/>
          <dgm:constr type="l" for="ch" forName="txNode2" refType="w" fact="0.44"/>
          <dgm:constr type="ctrY" for="ch" forName="txNode2" refType="h" fact="0.2693"/>
          <dgm:constr type="r" for="ch" forName="txNode2" refType="w"/>
          <dgm:constr type="h" for="ch" forName="txNode2" refType="h" fact="0.16"/>
          <dgm:constr type="l" for="ch" forName="txNode3" refType="w" fact="0"/>
          <dgm:constr type="ctrY" for="ch" forName="txNode3" refType="h" fact="0.3424"/>
          <dgm:constr type="r" for="ch" forName="txNode3" refType="w" fact="0.33"/>
          <dgm:constr type="h" for="ch" forName="txNode3" refType="h" fact="0.16"/>
          <dgm:constr type="l" for="ch" forName="txNode4" refType="w" fact="0.61"/>
          <dgm:constr type="ctrY" for="ch" forName="txNode4" refType="h" fact="0.4276"/>
          <dgm:constr type="r" for="ch" forName="txNode4" refType="w"/>
          <dgm:constr type="h" for="ch" forName="txNode4" refType="h" fact="0.16"/>
          <dgm:constr type="l" for="ch" forName="txNode5" refType="w" fact="0"/>
          <dgm:constr type="ctrY" for="ch" forName="txNode5" refType="h" fact="0.5218"/>
          <dgm:constr type="r" for="ch" forName="txNode5" refType="w" fact="0.5"/>
          <dgm:constr type="h" for="ch" forName="txNode5" refType="h" fact="0.16"/>
          <dgm:constr type="l" for="ch" forName="txNode6" refType="w" fact="0.71"/>
          <dgm:constr type="ctrY" for="ch" forName="txNode6" refType="h" fact="0.6179"/>
          <dgm:constr type="r" for="ch" forName="txNode6" refType="w"/>
          <dgm:constr type="h" for="ch" forName="txNode6" refType="h" fact="0.16"/>
          <dgm:constr type="l" for="ch" forName="txNode7" refType="w" fact="0.5"/>
          <dgm:constr type="b" for="ch" forName="txNode7" refType="h"/>
          <dgm:constr type="r" for="ch" forName="txNode7" refType="w"/>
          <dgm:constr type="h" for="ch" forName="txNode7" refType="h" fact="0.16"/>
          <dgm:constr type="ctrX" for="ch" forName="dotNode2" refType="w" fact="0.33"/>
          <dgm:constr type="ctrY" for="ch" forName="dotNode2" refType="h" fact="0.2693"/>
          <dgm:constr type="h" for="ch" forName="dotNode2" refType="h" fact="0.0218"/>
          <dgm:constr type="w" for="ch" forName="dotNode2" refType="h" refFor="ch" refForName="dotNode2"/>
          <dgm:constr type="ctrX" for="ch" forName="dotNode3" refType="w" fact="0.425"/>
          <dgm:constr type="ctrY" for="ch" forName="dotNode3" refType="h" fact="0.3424"/>
          <dgm:constr type="h" for="ch" forName="dotNode3" refType="h" fact="0.0218"/>
          <dgm:constr type="w" for="ch" forName="dotNode3" refType="h" refFor="ch" refForName="dotNode3"/>
          <dgm:constr type="ctrX" for="ch" forName="dotNode4" refType="w" fact="0.505"/>
          <dgm:constr type="ctrY" for="ch" forName="dotNode4" refType="h" fact="0.4276"/>
          <dgm:constr type="h" for="ch" forName="dotNode4" refType="h" fact="0.0218"/>
          <dgm:constr type="w" for="ch" forName="dotNode4" refType="h" refFor="ch" refForName="dotNode4"/>
          <dgm:constr type="ctrX" for="ch" forName="dotNode5" refType="w" fact="0.5742"/>
          <dgm:constr type="ctrY" for="ch" forName="dotNode5" refType="h" fact="0.5218"/>
          <dgm:constr type="h" for="ch" forName="dotNode5" refType="h" fact="0.0218"/>
          <dgm:constr type="w" for="ch" forName="dotNode5" refType="h" refFor="ch" refForName="dotNode5"/>
          <dgm:constr type="ctrX" for="ch" forName="dotNode6" refType="w" fact="0.63"/>
          <dgm:constr type="ctrY" for="ch" forName="dotNode6" refType="h" fact="0.6179"/>
          <dgm:constr type="h" for="ch" forName="dotNode6" refType="h" fact="0.0218"/>
          <dgm:constr type="w" for="ch" forName="dotNode6" refType="h" refFor="ch" refForName="dotNode6"/>
        </dgm:constrLst>
      </dgm:else>
    </dgm:choose>
    <dgm:forEach name="Name9" axis="self" ptType="parTrans">
      <dgm:forEach name="Name10" axis="self" ptType="sibTrans" st="2">
        <dgm:forEach name="dotRepeat" axis="self">
          <dgm:layoutNode name="dotRepeatNode" styleLbl="fgShp">
            <dgm:alg type="sp"/>
            <dgm:shape xmlns:r="http://schemas.openxmlformats.org/officeDocument/2006/relationships" type="ellipse" r:blip="">
              <dgm:adjLst/>
            </dgm:shape>
            <dgm:presOf axis="self"/>
          </dgm:layoutNode>
        </dgm:forEach>
      </dgm:forEach>
    </dgm:forEach>
    <dgm:choose name="Name11">
      <dgm:if name="Name12" axis="ch" ptType="node" func="cnt" op="gte" val="1">
        <dgm:layoutNode name="arrowNode" styleLbl="node1">
          <dgm:alg type="sp"/>
          <dgm:shape xmlns:r="http://schemas.openxmlformats.org/officeDocument/2006/relationships" rot="73.2729" type="swooshArrow" r:blip="">
            <dgm:adjLst>
              <dgm:adj idx="1" val="0.1631"/>
              <dgm:adj idx="2" val="0.3137"/>
            </dgm:adjLst>
          </dgm:shape>
          <dgm:presOf/>
        </dgm:layoutNode>
      </dgm:if>
      <dgm:else name="Name13"/>
    </dgm:choose>
    <dgm:forEach name="Name14" axis="ch" ptType="node" cnt="1">
      <dgm:layoutNode name="txNode1" styleLbl="revTx">
        <dgm:varLst>
          <dgm:bulletEnabled val="1"/>
        </dgm:varLst>
        <dgm:alg type="tx">
          <dgm:param type="txAnchorVert" val="b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5" axis="ch" ptType="node" st="2" cnt="1">
      <dgm:layoutNode name="txNode2" styleLbl="revTx">
        <dgm:varLst>
          <dgm:bulletEnabled val="1"/>
        </dgm:varLst>
        <dgm:choose name="Name16">
          <dgm:if name="Name17" axis="self" ptType="node" func="revPos" op="equ" val="1">
            <dgm:alg type="tx">
              <dgm:param type="txAnchorVert" val="t"/>
            </dgm:alg>
          </dgm:if>
          <dgm:if name="Name18" axis="self" ptType="node" func="posOdd" op="equ" val="1">
            <dgm:alg type="tx">
              <dgm:param type="parTxLTRAlign" val="r"/>
              <dgm:param type="parTxRTLAlign" val="r"/>
            </dgm:alg>
          </dgm:if>
          <dgm:else name="Name1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20">
        <dgm:if name="Name21" axis="par ch" ptType="all node" func="cnt" op="neq" val="2">
          <dgm:forEach name="Name22" axis="follow" ptType="sibTrans" cnt="1">
            <dgm:layoutNode name="dotNode2">
              <dgm:alg type="sp"/>
              <dgm:shape xmlns:r="http://schemas.openxmlformats.org/officeDocument/2006/relationships" r:blip="">
                <dgm:adjLst/>
              </dgm:shape>
              <dgm:presOf/>
              <dgm:forEach name="Name23" ref="dotRepeat"/>
            </dgm:layoutNode>
          </dgm:forEach>
        </dgm:if>
        <dgm:else name="Name24"/>
      </dgm:choose>
    </dgm:forEach>
    <dgm:forEach name="Name25" axis="ch" ptType="node" st="3" cnt="1">
      <dgm:layoutNode name="txNode3" styleLbl="revTx">
        <dgm:varLst>
          <dgm:bulletEnabled val="1"/>
        </dgm:varLst>
        <dgm:choose name="Name26">
          <dgm:if name="Name27" axis="self" ptType="node" func="revPos" op="equ" val="1">
            <dgm:alg type="tx">
              <dgm:param type="txAnchorVert" val="t"/>
            </dgm:alg>
          </dgm:if>
          <dgm:if name="Name28" axis="self" ptType="node" func="posOdd" op="equ" val="1">
            <dgm:alg type="tx">
              <dgm:param type="parTxLTRAlign" val="r"/>
              <dgm:param type="parTxRTLAlign" val="r"/>
            </dgm:alg>
          </dgm:if>
          <dgm:else name="Name2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30">
        <dgm:if name="Name31" axis="par ch" ptType="all node" func="cnt" op="neq" val="3">
          <dgm:forEach name="Name32" axis="follow" ptType="sibTrans" cnt="1">
            <dgm:layoutNode name="dotNode3">
              <dgm:alg type="sp"/>
              <dgm:shape xmlns:r="http://schemas.openxmlformats.org/officeDocument/2006/relationships" r:blip="">
                <dgm:adjLst/>
              </dgm:shape>
              <dgm:presOf/>
              <dgm:forEach name="Name33" ref="dotRepeat"/>
            </dgm:layoutNode>
          </dgm:forEach>
        </dgm:if>
        <dgm:else name="Name34"/>
      </dgm:choose>
    </dgm:forEach>
    <dgm:forEach name="Name35" axis="ch" ptType="node" st="4" cnt="1">
      <dgm:layoutNode name="txNode4" styleLbl="revTx">
        <dgm:varLst>
          <dgm:bulletEnabled val="1"/>
        </dgm:varLst>
        <dgm:choose name="Name36">
          <dgm:if name="Name37" axis="self" ptType="node" func="revPos" op="equ" val="1">
            <dgm:alg type="tx">
              <dgm:param type="txAnchorVert" val="t"/>
            </dgm:alg>
          </dgm:if>
          <dgm:if name="Name38" axis="self" ptType="node" func="posOdd" op="equ" val="1">
            <dgm:alg type="tx">
              <dgm:param type="parTxLTRAlign" val="r"/>
              <dgm:param type="parTxRTLAlign" val="r"/>
            </dgm:alg>
          </dgm:if>
          <dgm:else name="Name3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40">
        <dgm:if name="Name41" axis="par ch" ptType="all node" func="cnt" op="neq" val="4">
          <dgm:forEach name="Name42" axis="follow" ptType="sibTrans" cnt="1">
            <dgm:layoutNode name="dotNode4">
              <dgm:alg type="sp"/>
              <dgm:shape xmlns:r="http://schemas.openxmlformats.org/officeDocument/2006/relationships" r:blip="">
                <dgm:adjLst/>
              </dgm:shape>
              <dgm:presOf/>
              <dgm:forEach name="Name43" ref="dotRepeat"/>
            </dgm:layoutNode>
          </dgm:forEach>
        </dgm:if>
        <dgm:else name="Name44"/>
      </dgm:choose>
    </dgm:forEach>
    <dgm:forEach name="Name45" axis="ch" ptType="node" st="5" cnt="1">
      <dgm:layoutNode name="txNode5" styleLbl="revTx">
        <dgm:varLst>
          <dgm:bulletEnabled val="1"/>
        </dgm:varLst>
        <dgm:choose name="Name46">
          <dgm:if name="Name47" axis="self" ptType="node" func="revPos" op="equ" val="1">
            <dgm:alg type="tx">
              <dgm:param type="txAnchorVert" val="t"/>
            </dgm:alg>
          </dgm:if>
          <dgm:if name="Name48" axis="self" ptType="node" func="posOdd" op="equ" val="1">
            <dgm:alg type="tx">
              <dgm:param type="parTxLTRAlign" val="r"/>
              <dgm:param type="parTxRTLAlign" val="r"/>
            </dgm:alg>
          </dgm:if>
          <dgm:else name="Name4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50">
        <dgm:if name="Name51" axis="par ch" ptType="all node" func="cnt" op="neq" val="5">
          <dgm:forEach name="Name52" axis="follow" ptType="sibTrans" cnt="1">
            <dgm:layoutNode name="dotNode5">
              <dgm:alg type="sp"/>
              <dgm:shape xmlns:r="http://schemas.openxmlformats.org/officeDocument/2006/relationships" r:blip="">
                <dgm:adjLst/>
              </dgm:shape>
              <dgm:presOf/>
              <dgm:forEach name="Name53" ref="dotRepeat"/>
            </dgm:layoutNode>
          </dgm:forEach>
        </dgm:if>
        <dgm:else name="Name54"/>
      </dgm:choose>
    </dgm:forEach>
    <dgm:forEach name="Name55" axis="ch" ptType="node" st="6" cnt="1">
      <dgm:layoutNode name="txNode6" styleLbl="revTx">
        <dgm:varLst>
          <dgm:bulletEnabled val="1"/>
        </dgm:varLst>
        <dgm:choose name="Name56">
          <dgm:if name="Name57" axis="self" ptType="node" func="revPos" op="equ" val="1">
            <dgm:alg type="tx">
              <dgm:param type="txAnchorVert" val="t"/>
            </dgm:alg>
          </dgm:if>
          <dgm:if name="Name58" axis="self" ptType="node" func="posOdd" op="equ" val="1">
            <dgm:alg type="tx">
              <dgm:param type="parTxLTRAlign" val="r"/>
              <dgm:param type="parTxRTLAlign" val="r"/>
            </dgm:alg>
          </dgm:if>
          <dgm:else name="Name59">
            <dgm:alg type="tx">
              <dgm:param type="parTxLTRAlign" val="l"/>
              <dgm:param type="parTxRTLAlign" val="l"/>
            </dgm:alg>
          </dgm:else>
        </dgm:choose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60">
        <dgm:if name="Name61" axis="par ch" ptType="all node" func="cnt" op="neq" val="6">
          <dgm:forEach name="Name62" axis="follow" ptType="sibTrans" cnt="1">
            <dgm:layoutNode name="dotNode6">
              <dgm:alg type="sp"/>
              <dgm:shape xmlns:r="http://schemas.openxmlformats.org/officeDocument/2006/relationships" r:blip="">
                <dgm:adjLst/>
              </dgm:shape>
              <dgm:presOf/>
              <dgm:forEach name="Name63" ref="dotRepeat"/>
            </dgm:layoutNode>
          </dgm:forEach>
        </dgm:if>
        <dgm:else name="Name64"/>
      </dgm:choose>
    </dgm:forEach>
    <dgm:forEach name="Name65" axis="ch" ptType="node" st="7" cnt="1">
      <dgm:layoutNode name="txNode7" styleLbl="revTx">
        <dgm:varLst>
          <dgm:bulletEnabled val="1"/>
        </dgm:varLst>
        <dgm:alg type="tx">
          <dgm:param type="txAnchorVert" val="t"/>
        </dgm:alg>
        <dgm:shape xmlns:r="http://schemas.openxmlformats.org/officeDocument/2006/relationships" type="rect" r:blip="" zOrderOff="10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Shitsu\Desktop\реферат\MainSlai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918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76B0A40-6154-41BC-978E-D2037E960586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BC6FE1C-6A10-43F3-BCFA-1445561FCC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2816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25E9ED-3291-4EA3-A15D-CA8C1DB2B65C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C554003-B8A9-411B-A2E3-CD3CABFDBB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9471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88695AA-493A-46BF-B620-DA1F92F95279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C961F99-02C5-4AF9-81A0-909A900B08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534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B93A65-BCA7-4AD8-ADCA-24DDA2DAB9E8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60915B74-CC5A-4874-91B9-7063225A10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469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2B03DEB-3A30-46B0-AF5E-C1369569A409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FF83D67F-D964-4699-B743-F28855E516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074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49DB741-95CC-4996-860C-F041EEF1A83A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00953DF9-0CE1-4351-9361-0E4BB70FB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003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5A01660-57E7-48DE-A681-DEB47D41D1B6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2DF2AA41-9BFB-42B1-9374-F97AD9B8CD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602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0C9541D-1712-48C2-9C45-1A23CCF97EB7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465EE8F-EEB2-44B2-9F2A-5109A0FC47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8479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E042683B-522B-4CED-BAB2-8E439A5509D4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6EE31CE-235E-4DA8-B803-CE6F14800D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75482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DDC6D42-FBC5-4C6A-AC17-63919369A5BB}" type="datetimeFigureOut">
              <a:rPr lang="ru-RU"/>
              <a:pPr>
                <a:defRPr/>
              </a:pPr>
              <a:t>15.06.2017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39C02B-8D05-4F75-A1A7-7072C9A0B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8178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9000">
              <a:schemeClr val="accent1">
                <a:tint val="44500"/>
                <a:satMod val="160000"/>
                <a:lumMod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hitsu\Desktop\реферат\SlaidPrint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500063"/>
            <a:ext cx="8229600" cy="91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68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6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25000">
              <a:schemeClr val="accent1">
                <a:tint val="44500"/>
                <a:satMod val="160000"/>
                <a:lumMod val="35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619672" y="867175"/>
            <a:ext cx="67687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Инновационный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проект</a:t>
            </a:r>
            <a:r>
              <a:rPr lang="ru-RU" sz="36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1056" y="1772816"/>
            <a:ext cx="792088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2800" b="1" u="sng" dirty="0">
                <a:solidFill>
                  <a:srgbClr val="336600"/>
                </a:solidFill>
              </a:rPr>
              <a:t>«Модель управления процессом внедрения профессионального стандарта педагога как условие совершенствования качества образования в дошкольных образовательных организациях»</a:t>
            </a:r>
            <a:r>
              <a:rPr lang="ru-RU" sz="2800" b="1" u="sng" dirty="0">
                <a:solidFill>
                  <a:srgbClr val="336600"/>
                </a:solidFill>
                <a:latin typeface="Times New Roman" pitchFamily="18" charset="0"/>
              </a:rPr>
              <a:t/>
            </a:r>
            <a:br>
              <a:rPr lang="ru-RU" sz="2800" b="1" u="sng" dirty="0">
                <a:solidFill>
                  <a:srgbClr val="336600"/>
                </a:solidFill>
                <a:latin typeface="Times New Roman" pitchFamily="18" charset="0"/>
              </a:rPr>
            </a:br>
            <a:endParaRPr lang="ru-RU" sz="2800" b="1" u="sng" dirty="0">
              <a:solidFill>
                <a:srgbClr val="336600"/>
              </a:solidFill>
              <a:latin typeface="Times New Roman" pitchFamily="18" charset="0"/>
            </a:endParaRPr>
          </a:p>
          <a:p>
            <a:pPr marL="0" indent="0" algn="ctr" eaLnBrk="1" hangingPunct="1">
              <a:buFontTx/>
              <a:buNone/>
            </a:pPr>
            <a:endParaRPr lang="ru-RU" sz="1600" b="1" dirty="0">
              <a:solidFill>
                <a:srgbClr val="7030A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4437112"/>
            <a:ext cx="669674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Участники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</a:p>
          <a:p>
            <a:pPr marL="0" indent="0" eaLnBrk="1" hangingPunct="1">
              <a:buFontTx/>
              <a:buNone/>
            </a:pP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детские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сады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12, № 26,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27,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35,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38, № 125,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151, № 155, № 174, </a:t>
            </a:r>
            <a:r>
              <a:rPr lang="ru-RU" sz="1600" b="1" dirty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№ </a:t>
            </a:r>
            <a:r>
              <a:rPr lang="ru-RU" sz="1600" b="1" dirty="0" smtClean="0">
                <a:solidFill>
                  <a:srgbClr val="6600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232</a:t>
            </a:r>
            <a:endParaRPr lang="ru-RU" sz="1600" b="1" dirty="0">
              <a:solidFill>
                <a:srgbClr val="6600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ru-RU" sz="1600" b="1" dirty="0">
              <a:solidFill>
                <a:srgbClr val="00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027128" y="5877272"/>
            <a:ext cx="1662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 algn="ctr" eaLnBrk="1" hangingPunct="1">
              <a:buFontTx/>
              <a:buNone/>
            </a:pPr>
            <a:r>
              <a:rPr lang="ru-RU" b="1" dirty="0">
                <a:solidFill>
                  <a:srgbClr val="660033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г. Ярославль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515366" y="509331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611789"/>
            <a:ext cx="6620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Этапы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794386" y="1442786"/>
            <a:ext cx="831641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этап: реализационный (сентябрь 2018 – март 2019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bg2"/>
              </a:buClr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Blip>
                <a:blip r:embed="rId3"/>
              </a:buBlip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концептуального обоснования научно-методического сопровождения педагогов- анализ проблем педагогов и определение возможности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решения их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за счет внутренних и внешних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ресурсов;</a:t>
            </a:r>
          </a:p>
          <a:p>
            <a:pPr marL="342900" indent="-342900">
              <a:buClr>
                <a:schemeClr val="bg2"/>
              </a:buClr>
              <a:buBlip>
                <a:blip r:embed="rId3"/>
              </a:buBlip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программ сопровождения педагогов ;</a:t>
            </a:r>
          </a:p>
          <a:p>
            <a:pPr marL="342900" indent="-342900">
              <a:buClr>
                <a:schemeClr val="bg2"/>
              </a:buClr>
              <a:buBlip>
                <a:blip r:embed="rId3"/>
              </a:buBlip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разработка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алгоритма включения педагога в процесс профессионального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роста;</a:t>
            </a:r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этап: </a:t>
            </a:r>
            <a:r>
              <a:rPr lang="ru-RU" sz="2200" b="1" i="1" dirty="0" err="1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итогово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аналитический (апрель-май 2019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>
              <a:buClr>
                <a:schemeClr val="bg2"/>
              </a:buClr>
            </a:pP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Blip>
                <a:blip r:embed="rId3"/>
              </a:buBlip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анализ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эффективности реализации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проекта;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Clr>
                <a:schemeClr val="bg2"/>
              </a:buClr>
              <a:buBlip>
                <a:blip r:embed="rId3"/>
              </a:buBlip>
            </a:pP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трансляция </a:t>
            </a:r>
            <a:r>
              <a:rPr lang="ru-RU" sz="2200" b="1" dirty="0">
                <a:latin typeface="Arial" panose="020B0604020202020204" pitchFamily="34" charset="0"/>
                <a:cs typeface="Arial" panose="020B0604020202020204" pitchFamily="34" charset="0"/>
              </a:rPr>
              <a:t>опыта работы проектной </a:t>
            </a:r>
            <a:r>
              <a:rPr lang="ru-RU" sz="2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группы. </a:t>
            </a:r>
            <a:endParaRPr lang="ru-RU" sz="2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19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7" y="468272"/>
            <a:ext cx="79177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Механизм </a:t>
            </a:r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 реализации  проекта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2942377"/>
            <a:ext cx="4066146" cy="286370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602">
            <a:off x="2425267" y="1764213"/>
            <a:ext cx="1906591" cy="18894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6899">
            <a:off x="3846454" y="2751968"/>
            <a:ext cx="1113981" cy="1090280"/>
          </a:xfrm>
          <a:prstGeom prst="rect">
            <a:avLst/>
          </a:prstGeom>
        </p:spPr>
      </p:pic>
      <p:sp>
        <p:nvSpPr>
          <p:cNvPr id="6" name="Выноска 2 (без границы) 5"/>
          <p:cNvSpPr/>
          <p:nvPr/>
        </p:nvSpPr>
        <p:spPr>
          <a:xfrm flipH="1">
            <a:off x="1610538" y="5942548"/>
            <a:ext cx="3906700" cy="782923"/>
          </a:xfrm>
          <a:prstGeom prst="callout2">
            <a:avLst>
              <a:gd name="adj1" fmla="val 43640"/>
              <a:gd name="adj2" fmla="val -1810"/>
              <a:gd name="adj3" fmla="val 18750"/>
              <a:gd name="adj4" fmla="val -16667"/>
              <a:gd name="adj5" fmla="val -129289"/>
              <a:gd name="adj6" fmla="val 21868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00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Right"/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accent6">
                <a:shade val="70000"/>
                <a:satMod val="105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с</a:t>
            </a:r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труктура</a:t>
            </a:r>
          </a:p>
          <a:p>
            <a:pPr algn="ctr"/>
            <a:r>
              <a:rPr lang="ru-RU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  <a:effectLst>
                  <a:innerShdw blurRad="63500" dist="50800" dir="18900000">
                    <a:prstClr val="black">
                      <a:alpha val="50000"/>
                    </a:prstClr>
                  </a:innerShdw>
                </a:effectLst>
              </a:rPr>
              <a:t> управления проектом</a:t>
            </a:r>
            <a:endParaRPr lang="ru-RU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7" name="Выноска 2 (без границы) 6"/>
          <p:cNvSpPr/>
          <p:nvPr/>
        </p:nvSpPr>
        <p:spPr>
          <a:xfrm>
            <a:off x="7236296" y="2620388"/>
            <a:ext cx="1907704" cy="920076"/>
          </a:xfrm>
          <a:prstGeom prst="callout2">
            <a:avLst>
              <a:gd name="adj1" fmla="val 18750"/>
              <a:gd name="adj2" fmla="val -1541"/>
              <a:gd name="adj3" fmla="val 18750"/>
              <a:gd name="adj4" fmla="val -16667"/>
              <a:gd name="adj5" fmla="val 93727"/>
              <a:gd name="adj6" fmla="val -51437"/>
            </a:avLst>
          </a:prstGeom>
          <a:solidFill>
            <a:schemeClr val="accent4">
              <a:lumMod val="60000"/>
              <a:lumOff val="40000"/>
            </a:schemeClr>
          </a:solidFill>
          <a:ln w="28575">
            <a:solidFill>
              <a:srgbClr val="0000CC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perspectiveLeft"/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accent6">
                <a:shade val="70000"/>
                <a:satMod val="105000"/>
              </a:schemeClr>
            </a:contourClr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</a:rPr>
              <a:t>р</a:t>
            </a:r>
            <a:r>
              <a:rPr lang="ru-RU" sz="2000" b="1" dirty="0" smtClean="0"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solidFill>
                  <a:schemeClr val="tx1"/>
                </a:solidFill>
              </a:rPr>
              <a:t>ефлексивные остановки</a:t>
            </a:r>
            <a:endParaRPr lang="ru-RU" sz="2000" b="1" dirty="0"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8" name="Выноска 1 7"/>
          <p:cNvSpPr/>
          <p:nvPr/>
        </p:nvSpPr>
        <p:spPr>
          <a:xfrm flipH="1">
            <a:off x="1043606" y="3822140"/>
            <a:ext cx="1625200" cy="843843"/>
          </a:xfrm>
          <a:prstGeom prst="borderCallout1">
            <a:avLst>
              <a:gd name="adj1" fmla="val 26405"/>
              <a:gd name="adj2" fmla="val -3331"/>
              <a:gd name="adj3" fmla="val 14842"/>
              <a:gd name="adj4" fmla="val -123684"/>
            </a:avLst>
          </a:prstGeom>
          <a:ln w="28575">
            <a:solidFill>
              <a:srgbClr val="66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90500" stA="4500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1">
                    <a:lumMod val="25000"/>
                  </a:schemeClr>
                </a:solidFill>
              </a:rPr>
              <a:t>н</a:t>
            </a:r>
            <a:r>
              <a:rPr lang="ru-RU" b="1" dirty="0" smtClean="0">
                <a:ln/>
                <a:solidFill>
                  <a:schemeClr val="accent1">
                    <a:lumMod val="25000"/>
                  </a:schemeClr>
                </a:solidFill>
              </a:rPr>
              <a:t>ормативная база</a:t>
            </a:r>
            <a:endParaRPr lang="ru-RU" b="1" dirty="0">
              <a:ln/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9" name="Выноска 2 8"/>
          <p:cNvSpPr/>
          <p:nvPr/>
        </p:nvSpPr>
        <p:spPr>
          <a:xfrm flipH="1">
            <a:off x="639608" y="1299269"/>
            <a:ext cx="2232248" cy="785305"/>
          </a:xfrm>
          <a:prstGeom prst="borderCallout2">
            <a:avLst>
              <a:gd name="adj1" fmla="val 22568"/>
              <a:gd name="adj2" fmla="val -275"/>
              <a:gd name="adj3" fmla="val 18750"/>
              <a:gd name="adj4" fmla="val -16667"/>
              <a:gd name="adj5" fmla="val 90512"/>
              <a:gd name="adj6" fmla="val -29511"/>
            </a:avLst>
          </a:prstGeom>
          <a:ln w="28575">
            <a:solidFill>
              <a:srgbClr val="66003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90500" stA="4500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1">
                    <a:lumMod val="25000"/>
                  </a:schemeClr>
                </a:solidFill>
              </a:rPr>
              <a:t>к</a:t>
            </a:r>
            <a:r>
              <a:rPr lang="ru-RU" b="1" dirty="0" smtClean="0">
                <a:ln/>
                <a:solidFill>
                  <a:schemeClr val="accent1">
                    <a:lumMod val="25000"/>
                  </a:schemeClr>
                </a:solidFill>
              </a:rPr>
              <a:t>алендарный план проекта</a:t>
            </a:r>
            <a:endParaRPr lang="ru-RU" b="1" dirty="0">
              <a:ln/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10" name="Выноска 2 9"/>
          <p:cNvSpPr/>
          <p:nvPr/>
        </p:nvSpPr>
        <p:spPr>
          <a:xfrm>
            <a:off x="5220072" y="1506468"/>
            <a:ext cx="2823835" cy="808458"/>
          </a:xfrm>
          <a:prstGeom prst="borderCallout2">
            <a:avLst>
              <a:gd name="adj1" fmla="val 35625"/>
              <a:gd name="adj2" fmla="val 26"/>
              <a:gd name="adj3" fmla="val 70854"/>
              <a:gd name="adj4" fmla="val -14636"/>
              <a:gd name="adj5" fmla="val 192699"/>
              <a:gd name="adj6" fmla="val -22582"/>
            </a:avLst>
          </a:prstGeom>
          <a:ln w="28575">
            <a:solidFill>
              <a:srgbClr val="660066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  <a:reflection blurRad="190500" stA="45000" endPos="65000" dist="50800" dir="5400000" sy="-100000" algn="bl" rotWithShape="0"/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1">
                    <a:lumMod val="25000"/>
                  </a:schemeClr>
                </a:solidFill>
              </a:rPr>
              <a:t>с</a:t>
            </a:r>
            <a:r>
              <a:rPr lang="ru-RU" b="1" dirty="0" smtClean="0">
                <a:ln/>
                <a:solidFill>
                  <a:schemeClr val="accent1">
                    <a:lumMod val="25000"/>
                  </a:schemeClr>
                </a:solidFill>
              </a:rPr>
              <a:t>истема мотивации кадров</a:t>
            </a:r>
            <a:endParaRPr lang="ru-RU" b="1" dirty="0">
              <a:ln/>
              <a:solidFill>
                <a:schemeClr val="accent1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36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505612"/>
              </p:ext>
            </p:extLst>
          </p:nvPr>
        </p:nvGraphicFramePr>
        <p:xfrm>
          <a:off x="611560" y="1268760"/>
          <a:ext cx="8352928" cy="605028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8352928"/>
              </a:tblGrid>
              <a:tr h="5258573">
                <a:tc>
                  <a:txBody>
                    <a:bodyPr/>
                    <a:lstStyle/>
                    <a:p>
                      <a:pPr marL="342900" indent="-34290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3908425" algn="l"/>
                        </a:tabLst>
                      </a:pPr>
                      <a:r>
                        <a:rPr lang="ru-RU" sz="1800" b="1" i="1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Кадровые</a:t>
                      </a:r>
                      <a:r>
                        <a:rPr lang="ru-RU" sz="18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руководитель проекта осуществляет управление проектом и отвечает за его реализацию в полном объеме, распределение направлений работы среди участников проекта, проектные команды;</a:t>
                      </a:r>
                    </a:p>
                    <a:p>
                      <a:pPr marL="342900" indent="-342900" algn="just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3908425" algn="l"/>
                        </a:tabLst>
                      </a:pPr>
                      <a:r>
                        <a:rPr lang="ru-RU" sz="1800" b="1" i="1" u="none" strike="noStrike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Интеллектуальные: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продукты интеллектуальной деятельности участников проекта и творческих коллективов;</a:t>
                      </a:r>
                    </a:p>
                    <a:p>
                      <a:pPr marL="357188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</a:pPr>
                      <a:endParaRPr lang="ru-RU" sz="1800" b="1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7188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</a:pPr>
                      <a:r>
                        <a:rPr lang="ru-RU" sz="1800" b="1" i="1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Информационно-методические</a:t>
                      </a:r>
                      <a:r>
                        <a:rPr lang="ru-RU" sz="1800" b="1" i="1" spc="0" dirty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</a:t>
                      </a:r>
                      <a:r>
                        <a:rPr lang="ru-RU" sz="18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	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нормативно-правовое обеспечение проекта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методическая </a:t>
                      </a:r>
                      <a:r>
                        <a:rPr lang="ru-RU" sz="1800" b="1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 справочная литература, интернет - ресурсы</a:t>
                      </a:r>
                      <a:r>
                        <a:rPr lang="ru-RU" sz="1800" b="1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357188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  <a:defRPr/>
                      </a:pPr>
                      <a:endParaRPr lang="ru-RU" sz="1800" b="1" u="none" strike="noStrike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7188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  <a:defRPr/>
                      </a:pPr>
                      <a:r>
                        <a:rPr lang="ru-RU" sz="1800" b="1" i="1" u="none" strike="noStrike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Материальные: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800" b="1" u="none" strike="noStrike" spc="0" dirty="0" err="1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медиакомплексы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использование множительной техники, персонального компьютера;</a:t>
                      </a:r>
                    </a:p>
                    <a:p>
                      <a:pPr marL="357188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  <a:defRPr/>
                      </a:pPr>
                      <a:endParaRPr lang="ru-RU" sz="1800" b="1" u="none" strike="noStrike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57188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  <a:defRPr/>
                      </a:pPr>
                      <a:r>
                        <a:rPr lang="ru-RU" sz="1800" b="1" i="1" u="none" strike="noStrike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Административные: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реализация управленческих полномочий администрацией ДОУ;</a:t>
                      </a:r>
                    </a:p>
                    <a:p>
                      <a:pPr marL="357188" indent="-342900" algn="just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  <a:tabLst>
                          <a:tab pos="3438525" algn="l"/>
                        </a:tabLst>
                      </a:pPr>
                      <a:endParaRPr lang="ru-RU" sz="1800" b="1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65125" marR="0" lvl="0" indent="-3429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2"/>
                        </a:buBlip>
                        <a:tabLst/>
                        <a:defRPr/>
                      </a:pPr>
                      <a:r>
                        <a:rPr lang="ru-RU" sz="1800" b="1" i="1" u="none" strike="noStrike" spc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Финансовые: 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расходные материалы; моральное и материальное стимулирование участников проекта.</a:t>
                      </a:r>
                    </a:p>
                    <a:p>
                      <a:pPr marL="365125" indent="-342900" algn="just">
                        <a:lnSpc>
                          <a:spcPts val="2065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endParaRPr lang="ru-RU" sz="2000" dirty="0" smtClean="0">
                        <a:effectLst/>
                      </a:endParaRPr>
                    </a:p>
                    <a:p>
                      <a:pPr marL="365125" indent="-342900" algn="just">
                        <a:lnSpc>
                          <a:spcPts val="2065"/>
                        </a:lnSpc>
                        <a:spcAft>
                          <a:spcPts val="0"/>
                        </a:spcAft>
                        <a:buFontTx/>
                        <a:buBlip>
                          <a:blip r:embed="rId2"/>
                        </a:buBlip>
                      </a:pPr>
                      <a:endParaRPr lang="ru-RU" sz="2000" b="1" dirty="0">
                        <a:effectLst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457200" y="3873500"/>
            <a:ext cx="9144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877888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8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888" algn="l"/>
              </a:tabLst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77888" algn="l"/>
              </a:tabLst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2148" y="764704"/>
            <a:ext cx="7983276" cy="4789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11200" indent="0" algn="just">
              <a:lnSpc>
                <a:spcPts val="2065"/>
              </a:lnSpc>
              <a:spcBef>
                <a:spcPts val="2400"/>
              </a:spcBef>
              <a:spcAft>
                <a:spcPts val="0"/>
              </a:spcAft>
              <a:buFontTx/>
              <a:buNone/>
              <a:tabLst>
                <a:tab pos="3908425" algn="l"/>
              </a:tabLst>
            </a:pPr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Ресурсное обеспечение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1396973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87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76672"/>
            <a:ext cx="3624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Риски проекта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417967"/>
              </p:ext>
            </p:extLst>
          </p:nvPr>
        </p:nvGraphicFramePr>
        <p:xfrm>
          <a:off x="827584" y="1412776"/>
          <a:ext cx="7920879" cy="4597467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074955"/>
                <a:gridCol w="4845924"/>
              </a:tblGrid>
              <a:tr h="849634">
                <a:tc gridSpan="2"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         Систематические</a:t>
                      </a:r>
                    </a:p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056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Риски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20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Способы </a:t>
                      </a:r>
                      <a:r>
                        <a:rPr lang="ru-RU" sz="20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минимизации</a:t>
                      </a:r>
                      <a:endParaRPr lang="ru-RU" sz="20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321651">
                <a:tc>
                  <a:txBody>
                    <a:bodyPr/>
                    <a:lstStyle/>
                    <a:p>
                      <a:pPr marL="90488" indent="0">
                        <a:lnSpc>
                          <a:spcPts val="209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Недостаточная 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компетентность </a:t>
                      </a:r>
                      <a:r>
                        <a:rPr lang="ru-RU" sz="18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 области законодательства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209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Постоянный мониторинг изменения нормативно-правовой базы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5616">
                <a:tc>
                  <a:txBody>
                    <a:bodyPr/>
                    <a:lstStyle/>
                    <a:p>
                      <a:pPr marL="1793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Недостаток квалифицированных педагогических кадров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квалификации педагогических работников, переподготовка, целевое обучение в высших образовательных учреждениях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asks.ru/files/u675/credit_risks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00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596336" y="692696"/>
            <a:ext cx="1515849" cy="1032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9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457200" y="38735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332656"/>
            <a:ext cx="3624710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Риски проекта</a:t>
            </a:r>
            <a:endParaRPr lang="ru-RU" sz="4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54152"/>
              </p:ext>
            </p:extLst>
          </p:nvPr>
        </p:nvGraphicFramePr>
        <p:xfrm>
          <a:off x="755576" y="1163653"/>
          <a:ext cx="8280920" cy="5487521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3773808"/>
                <a:gridCol w="4507112"/>
              </a:tblGrid>
              <a:tr h="537155">
                <a:tc gridSpan="2"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Риски </a:t>
                      </a:r>
                      <a:r>
                        <a:rPr lang="ru-RU" sz="1800" b="1" u="none" strike="noStrike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</a:t>
                      </a: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систематические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012"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          Риски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               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           Способы минимизации</a:t>
                      </a: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u="none" strike="noStrike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128983">
                <a:tc>
                  <a:txBody>
                    <a:bodyPr/>
                    <a:lstStyle/>
                    <a:p>
                      <a:pPr marL="1714500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</a:rPr>
                        <a:t> </a:t>
                      </a:r>
                    </a:p>
                    <a:p>
                      <a:pPr marL="90488" indent="0">
                        <a:lnSpc>
                          <a:spcPts val="2065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</a:rPr>
                        <a:t>Недостаточная </a:t>
                      </a:r>
                      <a:r>
                        <a:rPr lang="ru-RU" sz="1800" b="1" u="none" strike="noStrike" spc="0" dirty="0">
                          <a:effectLst/>
                        </a:rPr>
                        <a:t>квалификация управленческих кадров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Повышение квалификации управленческих кадров, обмен опытом, самообразование, консультации, привлечение специалистов в сфере трудового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законодательства</a:t>
                      </a:r>
                    </a:p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492">
                <a:tc>
                  <a:txBody>
                    <a:bodyPr/>
                    <a:lstStyle/>
                    <a:p>
                      <a:pPr marL="90488" indent="0">
                        <a:lnSpc>
                          <a:spcPts val="209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Увеличение нагрузки работников без изменения содержания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труда</a:t>
                      </a:r>
                    </a:p>
                    <a:p>
                      <a:pPr marL="90488" indent="0">
                        <a:lnSpc>
                          <a:spcPts val="209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209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Соблюдение нормативов педагогической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нагрузки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6737">
                <a:tc>
                  <a:txBody>
                    <a:bodyPr/>
                    <a:lstStyle/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Некорректность показателей эффективности деятельности педагогических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работников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Корректировка показателей стимулирования педагогических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работников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11229">
                <a:tc>
                  <a:txBody>
                    <a:bodyPr/>
                    <a:lstStyle/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Возрастание напряженности внутри коллектива, связанной с введением Профессионального стандарта, эффективного контракта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Снятие напряженности педагогов через информирование членами Инициативной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группы</a:t>
                      </a:r>
                      <a:endParaRPr lang="ru-RU" sz="1800" b="1" dirty="0">
                        <a:effectLst/>
                      </a:endParaRPr>
                    </a:p>
                    <a:p>
                      <a:pPr marL="90488" indent="0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Повышение открытости механизма стимулирования педагогических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кадров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4647" marR="464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02434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77048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Средства контроля и обеспечения достоверности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961561"/>
              </p:ext>
            </p:extLst>
          </p:nvPr>
        </p:nvGraphicFramePr>
        <p:xfrm>
          <a:off x="611561" y="1721137"/>
          <a:ext cx="8352928" cy="215646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2367"/>
                <a:gridCol w="2859347"/>
                <a:gridCol w="2181214"/>
              </a:tblGrid>
              <a:tr h="353695">
                <a:tc>
                  <a:txBody>
                    <a:bodyPr/>
                    <a:lstStyle/>
                    <a:p>
                      <a:pPr algn="ctr">
                        <a:lnSpc>
                          <a:spcPts val="1100"/>
                        </a:lnSpc>
                        <a:spcAft>
                          <a:spcPts val="60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Предполагаемый</a:t>
                      </a:r>
                      <a:endParaRPr lang="ru-RU" sz="1800" b="1" dirty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</a:rPr>
                        <a:t>р</a:t>
                      </a:r>
                      <a:r>
                        <a:rPr lang="ru-RU" sz="1800" b="1" u="none" strike="noStrike" spc="0" smtClean="0">
                          <a:effectLst/>
                        </a:rPr>
                        <a:t>езультат</a:t>
                      </a:r>
                      <a:endParaRPr lang="ru-RU" sz="1800" b="1" u="none" strike="noStrike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1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Критерии успешности реализации </a:t>
                      </a:r>
                      <a:r>
                        <a:rPr lang="ru-RU" sz="1800" b="1" u="none" strike="noStrike" spc="0" dirty="0" smtClean="0">
                          <a:effectLst/>
                        </a:rPr>
                        <a:t>проекта</a:t>
                      </a: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800" b="1" u="none" strike="noStrike" spc="0" dirty="0" smtClean="0">
                        <a:effectLst/>
                      </a:endParaRPr>
                    </a:p>
                    <a:p>
                      <a:pPr algn="ctr">
                        <a:lnSpc>
                          <a:spcPts val="1370"/>
                        </a:lnSpc>
                        <a:spcAft>
                          <a:spcPts val="0"/>
                        </a:spcAft>
                      </a:pP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>
                          <a:effectLst/>
                        </a:rPr>
                        <a:t>Показатели успешности </a:t>
                      </a:r>
                      <a:endParaRPr lang="ru-RU" sz="1800" b="1" u="none" strike="noStrike" spc="0" dirty="0" smtClean="0">
                        <a:effectLst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u="none" strike="noStrike" spc="0" dirty="0" smtClean="0">
                          <a:effectLst/>
                        </a:rPr>
                        <a:t>реализации </a:t>
                      </a:r>
                      <a:r>
                        <a:rPr lang="ru-RU" sz="1800" b="1" u="none" strike="noStrike" spc="0" dirty="0">
                          <a:effectLst/>
                        </a:rPr>
                        <a:t>проекта</a:t>
                      </a:r>
                      <a:endParaRPr lang="ru-RU" sz="18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1090930">
                <a:tc>
                  <a:txBody>
                    <a:bodyPr/>
                    <a:lstStyle/>
                    <a:p>
                      <a:pPr marL="83820"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effectLst/>
                        </a:rPr>
                        <a:t>Разработан пакет нормативно-правовых документов, «дорожная карта»,</a:t>
                      </a:r>
                      <a:endParaRPr lang="ru-RU" sz="1600" b="1" dirty="0">
                        <a:effectLst/>
                      </a:endParaRPr>
                    </a:p>
                    <a:p>
                      <a:pPr marL="83820" algn="ctr">
                        <a:lnSpc>
                          <a:spcPts val="2065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 smtClean="0">
                          <a:effectLst/>
                        </a:rPr>
                        <a:t>Регламентирующие процесс внедрения ПСП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8382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effectLst/>
                        </a:rPr>
                        <a:t>Полнота и качество разработанных нормативных материалов позволяют приступить к реализации ПСП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</a:endParaRPr>
                    </a:p>
                    <a:p>
                      <a:pPr marL="101600" algn="ctr">
                        <a:lnSpc>
                          <a:spcPts val="1100"/>
                        </a:lnSpc>
                        <a:spcAft>
                          <a:spcPts val="0"/>
                        </a:spcAft>
                      </a:pPr>
                      <a:r>
                        <a:rPr lang="ru-RU" sz="1600" b="1" u="none" strike="noStrike" spc="0" dirty="0">
                          <a:effectLst/>
                        </a:rPr>
                        <a:t>100% во всех ДОУ</a:t>
                      </a:r>
                      <a:endParaRPr lang="ru-RU" sz="1600" b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376832"/>
              </p:ext>
            </p:extLst>
          </p:nvPr>
        </p:nvGraphicFramePr>
        <p:xfrm>
          <a:off x="611560" y="4005064"/>
          <a:ext cx="8352928" cy="2714992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3312368"/>
                <a:gridCol w="2846147"/>
                <a:gridCol w="2194413"/>
              </a:tblGrid>
              <a:tr h="1008112">
                <a:tc>
                  <a:txBody>
                    <a:bodyPr/>
                    <a:lstStyle/>
                    <a:p>
                      <a:pPr marL="173990" marR="173355" algn="ctr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effectLst/>
                        </a:rPr>
                        <a:t>Разработана </a:t>
                      </a:r>
                      <a:r>
                        <a:rPr lang="ru-RU" sz="1600" b="1" spc="0" dirty="0">
                          <a:effectLst/>
                        </a:rPr>
                        <a:t>и описана модель управления процессом внедрения ПСП в ДОУ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8382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effectLst/>
                        </a:rPr>
                        <a:t>Эффективность </a:t>
                      </a:r>
                      <a:r>
                        <a:rPr lang="ru-RU" sz="1600" b="1" spc="0" dirty="0">
                          <a:effectLst/>
                        </a:rPr>
                        <a:t>работы модели в дошкольных организациях проектной группы (10 ДОУ)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 err="1" smtClean="0">
                          <a:effectLst/>
                        </a:rPr>
                        <a:t>Воспроизводимость</a:t>
                      </a:r>
                      <a:r>
                        <a:rPr lang="ru-RU" sz="1600" b="1" spc="0" dirty="0" smtClean="0">
                          <a:effectLst/>
                        </a:rPr>
                        <a:t> модели </a:t>
                      </a:r>
                      <a:r>
                        <a:rPr lang="ru-RU" sz="1600" b="1" spc="0" dirty="0">
                          <a:effectLst/>
                        </a:rPr>
                        <a:t>управления процессом внедрения ПСП в ДОУ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41">
                <a:tc>
                  <a:txBody>
                    <a:bodyPr/>
                    <a:lstStyle/>
                    <a:p>
                      <a:pPr marL="173990" marR="173355" algn="ctr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</a:rPr>
                        <a:t>Разработан и апробирован инструментарий для выявления профессиональных дефицитов у педагогов образовательных организаций в соответствии с требованиями ПСП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83820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</a:rPr>
                        <a:t>Корректность показателей эффективности </a:t>
                      </a:r>
                      <a:r>
                        <a:rPr lang="ru-RU" sz="1600" b="1" spc="0" dirty="0" smtClean="0">
                          <a:effectLst/>
                        </a:rPr>
                        <a:t>деятельности  педагогов</a:t>
                      </a:r>
                      <a:endParaRPr lang="ru-RU" sz="1600" b="1" dirty="0">
                        <a:effectLst/>
                      </a:endParaRPr>
                    </a:p>
                    <a:p>
                      <a:pPr marL="83820" marR="83820" algn="ctr">
                        <a:lnSpc>
                          <a:spcPts val="158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effectLst/>
                        </a:rPr>
                        <a:t>Функциональность разработанного инструментария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185" algn="ctr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</a:rPr>
                        <a:t>Более 80% ДОУ </a:t>
                      </a:r>
                      <a:r>
                        <a:rPr lang="ru-RU" sz="1600" b="1" spc="0" dirty="0" smtClean="0">
                          <a:effectLst/>
                        </a:rPr>
                        <a:t>используют</a:t>
                      </a:r>
                      <a:r>
                        <a:rPr lang="ru-RU" sz="1600" b="1" spc="0" baseline="0" dirty="0">
                          <a:effectLst/>
                        </a:rPr>
                        <a:t> </a:t>
                      </a:r>
                      <a:r>
                        <a:rPr lang="ru-RU" sz="1600" b="1" spc="0" dirty="0" smtClean="0">
                          <a:effectLst/>
                        </a:rPr>
                        <a:t>предложенные </a:t>
                      </a:r>
                      <a:r>
                        <a:rPr lang="ru-RU" sz="1600" b="1" spc="0" dirty="0">
                          <a:effectLst/>
                        </a:rPr>
                        <a:t>методы и способы оценки и самооценки педагогического персонала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2" name="Picture 4" descr="http://3dprojekt.at.ua/sozd_sait/seo-audit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560768"/>
            <a:ext cx="1296144" cy="1167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24119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048258"/>
              </p:ext>
            </p:extLst>
          </p:nvPr>
        </p:nvGraphicFramePr>
        <p:xfrm>
          <a:off x="710606" y="1215756"/>
          <a:ext cx="8280920" cy="5638515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2853282"/>
                <a:gridCol w="2880320"/>
                <a:gridCol w="2547318"/>
              </a:tblGrid>
              <a:tr h="148891">
                <a:tc>
                  <a:txBody>
                    <a:bodyPr/>
                    <a:lstStyle/>
                    <a:p>
                      <a:pPr algn="just">
                        <a:lnSpc>
                          <a:spcPts val="11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ru-RU" sz="700" b="1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3816" marR="381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816" marR="381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300">
                          <a:effectLst/>
                        </a:rPr>
                        <a:t> </a:t>
                      </a:r>
                      <a:endParaRPr lang="ru-RU" sz="700">
                        <a:solidFill>
                          <a:srgbClr val="000000"/>
                        </a:solidFill>
                        <a:effectLst/>
                        <a:latin typeface="Arial Unicode MS"/>
                      </a:endParaRPr>
                    </a:p>
                  </a:txBody>
                  <a:tcPr marL="3816" marR="3816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9998">
                <a:tc>
                  <a:txBody>
                    <a:bodyPr/>
                    <a:lstStyle/>
                    <a:p>
                      <a:pPr marL="173990" marR="173355" algn="l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Представлены варианты программ (модели, системы работы) по повышению профессионального мастерства педагогов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8382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Повышение </a:t>
                      </a:r>
                      <a:r>
                        <a:rPr lang="ru-RU" sz="16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уровня профессиональных компетентностей у педагогов ДОУ</a:t>
                      </a:r>
                      <a:r>
                        <a:rPr lang="ru-RU" sz="1600" b="1" spc="0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(участников проекта)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83820" algn="l" defTabSz="914400" rtl="0" eaLnBrk="1" latinLnBrk="0" hangingPunct="1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Уровень проф. компетенций соответствует требованиям ПСП не менее, чем у 70% педагогов </a:t>
                      </a:r>
                      <a:endParaRPr lang="ru-RU" sz="1600" b="1" kern="12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4424">
                <a:tc>
                  <a:txBody>
                    <a:bodyPr/>
                    <a:lstStyle/>
                    <a:p>
                      <a:pPr marL="173990" marR="173355" algn="l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Разработаны методические рекомендации для руководителей образовательных организации по внедрению </a:t>
                      </a:r>
                      <a:r>
                        <a:rPr lang="ru-RU" sz="16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ПСП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3820" marR="83820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1500"/>
                        </a:spcAft>
                      </a:pPr>
                      <a:r>
                        <a:rPr lang="ru-RU" sz="16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Методические </a:t>
                      </a: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материалы обеспечивают условия для внедрения ПСП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83820" marR="83820" algn="l">
                        <a:lnSpc>
                          <a:spcPct val="100000"/>
                        </a:lnSpc>
                        <a:spcBef>
                          <a:spcPts val="15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Востребованность материалов среди учреждений МСО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355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ru-RU" sz="1600" b="1" spc="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3355" algn="l">
                        <a:lnSpc>
                          <a:spcPct val="100000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Положительная </a:t>
                      </a: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рецензия специалистов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1508">
                <a:tc>
                  <a:txBody>
                    <a:bodyPr/>
                    <a:lstStyle/>
                    <a:p>
                      <a:pPr marL="173990" marR="173355" algn="l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spc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Разработана </a:t>
                      </a:r>
                      <a:r>
                        <a:rPr lang="ru-RU" sz="1600" b="1" spc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карта готовности ДОУ к внедрению </a:t>
                      </a:r>
                      <a:r>
                        <a:rPr lang="ru-RU" sz="1600" b="1" spc="0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профстандарта</a:t>
                      </a:r>
                      <a:endParaRPr lang="ru-RU" sz="16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173355" algn="l" defTabSz="914400" rtl="0" eaLnBrk="1" latinLnBrk="0" hangingPunct="1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Мониторинг </a:t>
                      </a:r>
                      <a:r>
                        <a:rPr lang="ru-RU" sz="1600" b="1" kern="12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готовности ДОУ к реализации ПСП обеспечивает достоверность </a:t>
                      </a:r>
                      <a:r>
                        <a:rPr lang="ru-RU" sz="1600" b="1" kern="1200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результатов</a:t>
                      </a:r>
                    </a:p>
                    <a:p>
                      <a:pPr marL="173990" marR="173355" algn="l" defTabSz="914400" rtl="0" eaLnBrk="1" latinLnBrk="0" hangingPunct="1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endParaRPr lang="ru-RU" sz="1600" b="1" kern="1200" spc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3990" marR="173355" algn="l" defTabSz="914400" rtl="0" eaLnBrk="1" latinLnBrk="0" hangingPunct="1">
                        <a:lnSpc>
                          <a:spcPts val="2065"/>
                        </a:lnSpc>
                        <a:spcBef>
                          <a:spcPts val="2400"/>
                        </a:spcBef>
                        <a:spcAft>
                          <a:spcPts val="0"/>
                        </a:spcAft>
                      </a:pPr>
                      <a:r>
                        <a:rPr lang="ru-RU" sz="1600" b="1" kern="1200" spc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Готовность </a:t>
                      </a:r>
                      <a:r>
                        <a:rPr lang="ru-RU" sz="1600" b="1" kern="1200" spc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ДОУ к реализации ПСП не менее 99%</a:t>
                      </a:r>
                    </a:p>
                  </a:txBody>
                  <a:tcPr marL="3816" marR="38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259632" y="404664"/>
            <a:ext cx="77048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Средства контроля (продолжение)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5680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581778"/>
            <a:ext cx="47019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Продукты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86913" y="1412103"/>
            <a:ext cx="78488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Методические рекомендации «Нормативно-правовое и организационные сопровождение процесса внедрения профессионального стандарта педагога»</a:t>
            </a:r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endParaRPr lang="ru-RU" sz="2400" b="1" dirty="0"/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Методические рекомендации «Организация системы мониторинга педагогических компетенций»</a:t>
            </a:r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endParaRPr lang="ru-RU" sz="2400" b="1" dirty="0"/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Методические рекомендации «Организация внутрифирменного развития персонала: эффективные практики образовательных учреждений города Ярославля»  </a:t>
            </a:r>
          </a:p>
        </p:txBody>
      </p:sp>
      <p:pic>
        <p:nvPicPr>
          <p:cNvPr id="1026" name="Picture 2" descr="http://www.metod-kopilka.ru/images/doc/31/25678/img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6250" l="5729" r="9822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852079"/>
            <a:ext cx="2651787" cy="198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236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404664"/>
            <a:ext cx="65378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Предложения по продвижению и тиражированию инновации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91844" y="1844824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выступление на совещаниях руководителей ОО, на Совете руководителей, конференциях</a:t>
            </a:r>
            <a:r>
              <a:rPr lang="ru-RU" sz="2400" b="1" dirty="0" smtClean="0"/>
              <a:t>;</a:t>
            </a:r>
          </a:p>
          <a:p>
            <a:pPr>
              <a:buClr>
                <a:schemeClr val="bg2"/>
              </a:buClr>
            </a:pPr>
            <a:endParaRPr lang="ru-RU" sz="2400" b="1" dirty="0"/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организация семинаров и мастер-классов на базе ДОУ</a:t>
            </a:r>
            <a:r>
              <a:rPr lang="ru-RU" sz="2400" b="1" dirty="0" smtClean="0"/>
              <a:t>;</a:t>
            </a:r>
          </a:p>
          <a:p>
            <a:pPr>
              <a:buClr>
                <a:schemeClr val="bg2"/>
              </a:buClr>
            </a:pPr>
            <a:endParaRPr lang="ru-RU" sz="2400" b="1" dirty="0"/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распространение электронных версий разработок; </a:t>
            </a:r>
            <a:endParaRPr lang="ru-RU" sz="2400" b="1" dirty="0" smtClean="0"/>
          </a:p>
          <a:p>
            <a:pPr>
              <a:buClr>
                <a:schemeClr val="bg2"/>
              </a:buClr>
            </a:pPr>
            <a:endParaRPr lang="ru-RU" sz="2400" b="1" dirty="0"/>
          </a:p>
          <a:p>
            <a:pPr marL="342900" indent="-342900">
              <a:buClr>
                <a:schemeClr val="bg2"/>
              </a:buClr>
              <a:buBlip>
                <a:blip r:embed="rId2"/>
              </a:buBlip>
            </a:pPr>
            <a:r>
              <a:rPr lang="ru-RU" sz="2400" b="1" dirty="0"/>
              <a:t>публикации.</a:t>
            </a:r>
          </a:p>
        </p:txBody>
      </p:sp>
      <p:pic>
        <p:nvPicPr>
          <p:cNvPr id="3074" name="Picture 2" descr="http://www.kimc.ms/net/school-net/s_n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504224"/>
            <a:ext cx="2885306" cy="2088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764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85720" y="357166"/>
            <a:ext cx="857795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lang="ru-RU" sz="14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ru-RU" sz="1400" dirty="0">
              <a:solidFill>
                <a:prstClr val="black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35696" y="2210961"/>
            <a:ext cx="58810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  <a:endParaRPr lang="ru-RU" sz="4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91473" y="3429000"/>
            <a:ext cx="63722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Непрерывное образование  - 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основа жизни человека «в мире изменений»,</a:t>
            </a:r>
            <a:endParaRPr lang="ru-RU" sz="2000" i="1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 условие его профессиональной мобильности, 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развитие  творческого </a:t>
            </a:r>
            <a:r>
              <a:rPr lang="ru-RU" sz="2000" b="1" i="1" dirty="0">
                <a:solidFill>
                  <a:schemeClr val="accent2">
                    <a:lumMod val="75000"/>
                  </a:schemeClr>
                </a:solidFill>
              </a:rPr>
              <a:t>потенциала человека</a:t>
            </a:r>
            <a:r>
              <a:rPr lang="ru-RU" sz="2000" b="1" i="1" dirty="0" smtClean="0">
                <a:solidFill>
                  <a:schemeClr val="accent2">
                    <a:lumMod val="75000"/>
                  </a:schemeClr>
                </a:solidFill>
              </a:rPr>
              <a:t>…</a:t>
            </a:r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                                                                                </a:t>
            </a:r>
            <a:r>
              <a:rPr lang="ru-RU" sz="2000" dirty="0" err="1" smtClean="0">
                <a:solidFill>
                  <a:schemeClr val="accent2">
                    <a:lumMod val="75000"/>
                  </a:schemeClr>
                </a:solidFill>
              </a:rPr>
              <a:t>А.И.Суббето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  <a:p>
            <a:pPr algn="r"/>
            <a:r>
              <a:rPr lang="ru-RU" dirty="0">
                <a:solidFill>
                  <a:srgbClr val="006600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7012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620688"/>
            <a:ext cx="533351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Актуальность проекта </a:t>
            </a:r>
            <a:endParaRPr lang="ru-RU" sz="4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84784"/>
            <a:ext cx="8208912" cy="4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80000"/>
              </a:lnSpc>
              <a:buClr>
                <a:srgbClr val="003300"/>
              </a:buClr>
              <a:buBlip>
                <a:blip r:embed="rId2"/>
              </a:buBlip>
            </a:pPr>
            <a:r>
              <a:rPr lang="ru-RU" b="1" dirty="0"/>
              <a:t>необходимость обновления профессиональных компетенций педагогических работников, в связи с принятием профессионального стандарта педагога;</a:t>
            </a:r>
          </a:p>
          <a:p>
            <a:pPr marL="285750" indent="-285750">
              <a:lnSpc>
                <a:spcPct val="80000"/>
              </a:lnSpc>
              <a:buClr>
                <a:srgbClr val="336600"/>
              </a:buClr>
              <a:buBlip>
                <a:blip r:embed="rId2"/>
              </a:buBlip>
            </a:pPr>
            <a:endParaRPr lang="ru-RU" b="1" dirty="0"/>
          </a:p>
          <a:p>
            <a:pPr marL="285750" lvl="0" indent="-285750">
              <a:buClr>
                <a:srgbClr val="336600"/>
              </a:buClr>
              <a:buBlip>
                <a:blip r:embed="rId2"/>
              </a:buBlip>
            </a:pPr>
            <a:r>
              <a:rPr lang="ru-RU" b="1" dirty="0"/>
              <a:t>необходимость формирования единых организационных механизмов внедрения  профессионального стандарта среди дошкольных образовательных организаций;</a:t>
            </a:r>
          </a:p>
          <a:p>
            <a:pPr marL="285750" lvl="0" indent="-285750">
              <a:buClr>
                <a:srgbClr val="336600"/>
              </a:buClr>
              <a:buBlip>
                <a:blip r:embed="rId2"/>
              </a:buBlip>
            </a:pPr>
            <a:endParaRPr lang="ru-RU" b="1" dirty="0"/>
          </a:p>
          <a:p>
            <a:pPr marL="285750" indent="-285750">
              <a:lnSpc>
                <a:spcPct val="80000"/>
              </a:lnSpc>
              <a:buClr>
                <a:srgbClr val="336600"/>
              </a:buClr>
              <a:buBlip>
                <a:blip r:embed="rId2"/>
              </a:buBlip>
            </a:pPr>
            <a:r>
              <a:rPr lang="ru-RU" b="1" dirty="0"/>
              <a:t>предупреждение негативного отношения части профессионального сообщества к стандарту, как средству излишней регламентации деятельности педагога;</a:t>
            </a:r>
          </a:p>
          <a:p>
            <a:pPr marL="285750" indent="-285750">
              <a:lnSpc>
                <a:spcPct val="80000"/>
              </a:lnSpc>
              <a:buClr>
                <a:srgbClr val="336600"/>
              </a:buClr>
              <a:buBlip>
                <a:blip r:embed="rId2"/>
              </a:buBlip>
            </a:pPr>
            <a:endParaRPr lang="ru-RU" b="1" dirty="0"/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r>
              <a:rPr lang="ru-RU" b="1" dirty="0"/>
              <a:t>формирование правильного отношения к профессиональному стандарту как к инструменту повышения качества образования;</a:t>
            </a:r>
          </a:p>
          <a:p>
            <a:pPr marL="285750" indent="-285750">
              <a:buClr>
                <a:srgbClr val="336600"/>
              </a:buClr>
              <a:buBlip>
                <a:blip r:embed="rId2"/>
              </a:buBlip>
            </a:pPr>
            <a:endParaRPr lang="ru-RU" b="1" dirty="0"/>
          </a:p>
          <a:p>
            <a:pPr marL="285750" lvl="0" indent="-285750">
              <a:buClr>
                <a:srgbClr val="336600"/>
              </a:buClr>
              <a:buBlip>
                <a:blip r:embed="rId2"/>
              </a:buBlip>
            </a:pPr>
            <a:r>
              <a:rPr lang="ru-RU" b="1" dirty="0"/>
              <a:t>необходимость изменения содержания программ профессионального развития педагогических кадров внутри организаций на основе действующего </a:t>
            </a:r>
            <a:r>
              <a:rPr lang="ru-RU" b="1" dirty="0" smtClean="0"/>
              <a:t>стандарта.</a:t>
            </a:r>
            <a:r>
              <a:rPr lang="ru-RU" b="1" dirty="0"/>
              <a:t/>
            </a:r>
            <a:br>
              <a:rPr lang="ru-RU" b="1" dirty="0"/>
            </a:br>
            <a:endParaRPr lang="ru-RU" b="1" dirty="0"/>
          </a:p>
        </p:txBody>
      </p:sp>
      <p:pic>
        <p:nvPicPr>
          <p:cNvPr id="5124" name="Picture 4" descr="http://www.cliparthut.com/clip-arts/559/un-objectif-on-la-atteint-ou-ne-pas-se-base-5597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5105871"/>
            <a:ext cx="1752129" cy="1752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850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35696" y="552748"/>
            <a:ext cx="53527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Ключевая проблема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144368099"/>
              </p:ext>
            </p:extLst>
          </p:nvPr>
        </p:nvGraphicFramePr>
        <p:xfrm>
          <a:off x="864096" y="1813390"/>
          <a:ext cx="8460432" cy="5056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1131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620688"/>
            <a:ext cx="420820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Идея проекта</a:t>
            </a:r>
            <a:endParaRPr lang="ru-RU" sz="60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2191184"/>
            <a:ext cx="65220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336600"/>
              </a:buClr>
              <a:buBlip>
                <a:blip r:embed="rId2"/>
              </a:buBlip>
            </a:pPr>
            <a:r>
              <a:rPr lang="ru-RU" sz="2400" b="1" dirty="0"/>
              <a:t>созданная модель управления процессом внедрения </a:t>
            </a:r>
            <a:r>
              <a:rPr lang="ru-RU" sz="2400" b="1" dirty="0" smtClean="0"/>
              <a:t>профессионального стандарта педагога </a:t>
            </a:r>
            <a:r>
              <a:rPr lang="ru-RU" sz="2400" b="1" dirty="0"/>
              <a:t>упорядочит переход дошкольных </a:t>
            </a:r>
            <a:r>
              <a:rPr lang="ru-RU" sz="2400" b="1" dirty="0" smtClean="0"/>
              <a:t>образовательных учреждений </a:t>
            </a:r>
            <a:r>
              <a:rPr lang="ru-RU" sz="2400" b="1" dirty="0"/>
              <a:t>города к реализации стандарта профессиональной деятельности </a:t>
            </a:r>
            <a:r>
              <a:rPr lang="ru-RU" sz="2400" b="1" dirty="0" smtClean="0"/>
              <a:t>педагога</a:t>
            </a:r>
            <a:endParaRPr lang="ru-RU" sz="2400" b="1" dirty="0"/>
          </a:p>
        </p:txBody>
      </p:sp>
      <p:pic>
        <p:nvPicPr>
          <p:cNvPr id="4" name="Picture 2" descr="C:\Users\Давыдова\Desktop\Идея проекта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3" b="99005" l="185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7604" y="4858829"/>
            <a:ext cx="1543050" cy="191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533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Кольцо 46"/>
          <p:cNvSpPr/>
          <p:nvPr/>
        </p:nvSpPr>
        <p:spPr>
          <a:xfrm>
            <a:off x="1880708" y="1700808"/>
            <a:ext cx="6003660" cy="4519517"/>
          </a:xfrm>
          <a:prstGeom prst="donut">
            <a:avLst>
              <a:gd name="adj" fmla="val 220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24263" y="476672"/>
            <a:ext cx="8676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Модель управления процессом </a:t>
            </a:r>
            <a:r>
              <a:rPr lang="ru-RU" sz="2800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внедрения  ПСП </a:t>
            </a:r>
            <a:r>
              <a:rPr lang="ru-RU" sz="2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(видение)</a:t>
            </a:r>
            <a:endParaRPr lang="ru-RU" sz="28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3743670" y="1848170"/>
            <a:ext cx="2088232" cy="9361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нормативно- правового, информационного и учебно-методического сопровождения ПСП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5498726" y="2868185"/>
            <a:ext cx="2088232" cy="1047139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мероприятий по   внедрению  профессионального стандарта педагога («дорожная карта»)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221831" y="2886409"/>
            <a:ext cx="1864088" cy="9361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научно-методического сопровождения профессионального роста педагога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/>
          <p:cNvSpPr/>
          <p:nvPr/>
        </p:nvSpPr>
        <p:spPr>
          <a:xfrm>
            <a:off x="5534730" y="4072558"/>
            <a:ext cx="2016224" cy="936104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мониторинга педагогических компетенций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3904925" y="5008662"/>
            <a:ext cx="1837445" cy="106456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/>
          <p:cNvSpPr/>
          <p:nvPr/>
        </p:nvSpPr>
        <p:spPr>
          <a:xfrm>
            <a:off x="2181767" y="4000550"/>
            <a:ext cx="1944216" cy="100811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Система управления развитием личности педагога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5" name="Схема 34"/>
          <p:cNvGraphicFramePr/>
          <p:nvPr>
            <p:extLst>
              <p:ext uri="{D42A27DB-BD31-4B8C-83A1-F6EECF244321}">
                <p14:modId xmlns:p14="http://schemas.microsoft.com/office/powerpoint/2010/main" val="4039828690"/>
              </p:ext>
            </p:extLst>
          </p:nvPr>
        </p:nvGraphicFramePr>
        <p:xfrm>
          <a:off x="2089451" y="1017290"/>
          <a:ext cx="5586174" cy="5377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6" name="Скругленный прямоугольник 35"/>
          <p:cNvSpPr/>
          <p:nvPr/>
        </p:nvSpPr>
        <p:spPr>
          <a:xfrm rot="5400000">
            <a:off x="6392526" y="3572203"/>
            <a:ext cx="3790644" cy="479905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 rot="5400000">
            <a:off x="6902425" y="3588917"/>
            <a:ext cx="3805716" cy="41763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3278297" y="6300867"/>
            <a:ext cx="3313300" cy="41763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rot="5400000">
            <a:off x="-473806" y="3600748"/>
            <a:ext cx="3816423" cy="458092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rot="5400000">
            <a:off x="-988678" y="3612735"/>
            <a:ext cx="3816425" cy="424617"/>
          </a:xfrm>
          <a:prstGeom prst="round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hangingPunct="0"/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 rot="16200000">
            <a:off x="349822" y="3534469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43" name="TextBox 42"/>
          <p:cNvSpPr txBox="1"/>
          <p:nvPr/>
        </p:nvSpPr>
        <p:spPr>
          <a:xfrm rot="16200000">
            <a:off x="8199188" y="3456485"/>
            <a:ext cx="1084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Педагог</a:t>
            </a:r>
            <a:endParaRPr lang="ru-RU" b="1" dirty="0"/>
          </a:p>
        </p:txBody>
      </p:sp>
      <p:sp>
        <p:nvSpPr>
          <p:cNvPr id="44" name="TextBox 43"/>
          <p:cNvSpPr txBox="1"/>
          <p:nvPr/>
        </p:nvSpPr>
        <p:spPr>
          <a:xfrm rot="16200000">
            <a:off x="-246381" y="3487186"/>
            <a:ext cx="348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Требования к квалификации</a:t>
            </a:r>
            <a:endParaRPr lang="ru-RU" b="1" dirty="0"/>
          </a:p>
        </p:txBody>
      </p:sp>
      <p:sp>
        <p:nvSpPr>
          <p:cNvPr id="45" name="TextBox 44"/>
          <p:cNvSpPr txBox="1"/>
          <p:nvPr/>
        </p:nvSpPr>
        <p:spPr>
          <a:xfrm rot="16200000">
            <a:off x="6415357" y="3487187"/>
            <a:ext cx="34996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Критерии оценки персонала </a:t>
            </a:r>
            <a:endParaRPr lang="ru-RU" b="1" dirty="0"/>
          </a:p>
        </p:txBody>
      </p:sp>
      <p:sp>
        <p:nvSpPr>
          <p:cNvPr id="46" name="TextBox 45"/>
          <p:cNvSpPr txBox="1"/>
          <p:nvPr/>
        </p:nvSpPr>
        <p:spPr>
          <a:xfrm>
            <a:off x="4234671" y="6349172"/>
            <a:ext cx="11779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Ресурсы</a:t>
            </a:r>
            <a:endParaRPr lang="ru-RU" b="1" dirty="0"/>
          </a:p>
        </p:txBody>
      </p:sp>
      <p:graphicFrame>
        <p:nvGraphicFramePr>
          <p:cNvPr id="48" name="Схема 47"/>
          <p:cNvGraphicFramePr/>
          <p:nvPr>
            <p:extLst>
              <p:ext uri="{D42A27DB-BD31-4B8C-83A1-F6EECF244321}">
                <p14:modId xmlns:p14="http://schemas.microsoft.com/office/powerpoint/2010/main" val="2534343672"/>
              </p:ext>
            </p:extLst>
          </p:nvPr>
        </p:nvGraphicFramePr>
        <p:xfrm>
          <a:off x="5967529" y="1499403"/>
          <a:ext cx="3229415" cy="1740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51" name="Стрелка вправо 50"/>
          <p:cNvSpPr/>
          <p:nvPr/>
        </p:nvSpPr>
        <p:spPr>
          <a:xfrm rot="7708230" flipV="1">
            <a:off x="5700640" y="5069940"/>
            <a:ext cx="533778" cy="346760"/>
          </a:xfrm>
          <a:custGeom>
            <a:avLst/>
            <a:gdLst>
              <a:gd name="connsiteX0" fmla="*/ 0 w 576064"/>
              <a:gd name="connsiteY0" fmla="*/ 119193 h 360041"/>
              <a:gd name="connsiteX1" fmla="*/ 366862 w 576064"/>
              <a:gd name="connsiteY1" fmla="*/ 119193 h 360041"/>
              <a:gd name="connsiteX2" fmla="*/ 366862 w 576064"/>
              <a:gd name="connsiteY2" fmla="*/ 0 h 360041"/>
              <a:gd name="connsiteX3" fmla="*/ 576064 w 576064"/>
              <a:gd name="connsiteY3" fmla="*/ 180021 h 360041"/>
              <a:gd name="connsiteX4" fmla="*/ 366862 w 576064"/>
              <a:gd name="connsiteY4" fmla="*/ 360041 h 360041"/>
              <a:gd name="connsiteX5" fmla="*/ 366862 w 576064"/>
              <a:gd name="connsiteY5" fmla="*/ 240848 h 360041"/>
              <a:gd name="connsiteX6" fmla="*/ 0 w 576064"/>
              <a:gd name="connsiteY6" fmla="*/ 240848 h 360041"/>
              <a:gd name="connsiteX7" fmla="*/ 0 w 576064"/>
              <a:gd name="connsiteY7" fmla="*/ 119193 h 360041"/>
              <a:gd name="connsiteX0" fmla="*/ 0 w 576064"/>
              <a:gd name="connsiteY0" fmla="*/ 119193 h 386763"/>
              <a:gd name="connsiteX1" fmla="*/ 366862 w 576064"/>
              <a:gd name="connsiteY1" fmla="*/ 119193 h 386763"/>
              <a:gd name="connsiteX2" fmla="*/ 366862 w 576064"/>
              <a:gd name="connsiteY2" fmla="*/ 0 h 386763"/>
              <a:gd name="connsiteX3" fmla="*/ 576064 w 576064"/>
              <a:gd name="connsiteY3" fmla="*/ 180021 h 386763"/>
              <a:gd name="connsiteX4" fmla="*/ 366862 w 576064"/>
              <a:gd name="connsiteY4" fmla="*/ 360041 h 386763"/>
              <a:gd name="connsiteX5" fmla="*/ 366862 w 576064"/>
              <a:gd name="connsiteY5" fmla="*/ 240848 h 386763"/>
              <a:gd name="connsiteX6" fmla="*/ 0 w 576064"/>
              <a:gd name="connsiteY6" fmla="*/ 386763 h 386763"/>
              <a:gd name="connsiteX7" fmla="*/ 0 w 576064"/>
              <a:gd name="connsiteY7" fmla="*/ 119193 h 3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064" h="386763">
                <a:moveTo>
                  <a:pt x="0" y="119193"/>
                </a:moveTo>
                <a:lnTo>
                  <a:pt x="366862" y="119193"/>
                </a:lnTo>
                <a:lnTo>
                  <a:pt x="366862" y="0"/>
                </a:lnTo>
                <a:lnTo>
                  <a:pt x="576064" y="180021"/>
                </a:lnTo>
                <a:lnTo>
                  <a:pt x="366862" y="360041"/>
                </a:lnTo>
                <a:lnTo>
                  <a:pt x="366862" y="240848"/>
                </a:lnTo>
                <a:lnTo>
                  <a:pt x="0" y="386763"/>
                </a:lnTo>
                <a:lnTo>
                  <a:pt x="0" y="11919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50"/>
          <p:cNvSpPr/>
          <p:nvPr/>
        </p:nvSpPr>
        <p:spPr>
          <a:xfrm rot="2215027" flipH="1">
            <a:off x="3380382" y="5023476"/>
            <a:ext cx="536531" cy="352008"/>
          </a:xfrm>
          <a:custGeom>
            <a:avLst/>
            <a:gdLst>
              <a:gd name="connsiteX0" fmla="*/ 0 w 576064"/>
              <a:gd name="connsiteY0" fmla="*/ 119193 h 360041"/>
              <a:gd name="connsiteX1" fmla="*/ 366862 w 576064"/>
              <a:gd name="connsiteY1" fmla="*/ 119193 h 360041"/>
              <a:gd name="connsiteX2" fmla="*/ 366862 w 576064"/>
              <a:gd name="connsiteY2" fmla="*/ 0 h 360041"/>
              <a:gd name="connsiteX3" fmla="*/ 576064 w 576064"/>
              <a:gd name="connsiteY3" fmla="*/ 180021 h 360041"/>
              <a:gd name="connsiteX4" fmla="*/ 366862 w 576064"/>
              <a:gd name="connsiteY4" fmla="*/ 360041 h 360041"/>
              <a:gd name="connsiteX5" fmla="*/ 366862 w 576064"/>
              <a:gd name="connsiteY5" fmla="*/ 240848 h 360041"/>
              <a:gd name="connsiteX6" fmla="*/ 0 w 576064"/>
              <a:gd name="connsiteY6" fmla="*/ 240848 h 360041"/>
              <a:gd name="connsiteX7" fmla="*/ 0 w 576064"/>
              <a:gd name="connsiteY7" fmla="*/ 119193 h 360041"/>
              <a:gd name="connsiteX0" fmla="*/ 0 w 576064"/>
              <a:gd name="connsiteY0" fmla="*/ 119193 h 386763"/>
              <a:gd name="connsiteX1" fmla="*/ 366862 w 576064"/>
              <a:gd name="connsiteY1" fmla="*/ 119193 h 386763"/>
              <a:gd name="connsiteX2" fmla="*/ 366862 w 576064"/>
              <a:gd name="connsiteY2" fmla="*/ 0 h 386763"/>
              <a:gd name="connsiteX3" fmla="*/ 576064 w 576064"/>
              <a:gd name="connsiteY3" fmla="*/ 180021 h 386763"/>
              <a:gd name="connsiteX4" fmla="*/ 366862 w 576064"/>
              <a:gd name="connsiteY4" fmla="*/ 360041 h 386763"/>
              <a:gd name="connsiteX5" fmla="*/ 366862 w 576064"/>
              <a:gd name="connsiteY5" fmla="*/ 240848 h 386763"/>
              <a:gd name="connsiteX6" fmla="*/ 0 w 576064"/>
              <a:gd name="connsiteY6" fmla="*/ 386763 h 386763"/>
              <a:gd name="connsiteX7" fmla="*/ 0 w 576064"/>
              <a:gd name="connsiteY7" fmla="*/ 119193 h 3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064" h="386763">
                <a:moveTo>
                  <a:pt x="0" y="119193"/>
                </a:moveTo>
                <a:lnTo>
                  <a:pt x="366862" y="119193"/>
                </a:lnTo>
                <a:lnTo>
                  <a:pt x="366862" y="0"/>
                </a:lnTo>
                <a:lnTo>
                  <a:pt x="576064" y="180021"/>
                </a:lnTo>
                <a:lnTo>
                  <a:pt x="366862" y="360041"/>
                </a:lnTo>
                <a:lnTo>
                  <a:pt x="366862" y="240848"/>
                </a:lnTo>
                <a:lnTo>
                  <a:pt x="0" y="386763"/>
                </a:lnTo>
                <a:lnTo>
                  <a:pt x="0" y="11919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Стрелка вправо 50"/>
          <p:cNvSpPr/>
          <p:nvPr/>
        </p:nvSpPr>
        <p:spPr>
          <a:xfrm rot="13015093" flipH="1">
            <a:off x="5871357" y="2501985"/>
            <a:ext cx="552013" cy="328804"/>
          </a:xfrm>
          <a:custGeom>
            <a:avLst/>
            <a:gdLst>
              <a:gd name="connsiteX0" fmla="*/ 0 w 576064"/>
              <a:gd name="connsiteY0" fmla="*/ 119193 h 360041"/>
              <a:gd name="connsiteX1" fmla="*/ 366862 w 576064"/>
              <a:gd name="connsiteY1" fmla="*/ 119193 h 360041"/>
              <a:gd name="connsiteX2" fmla="*/ 366862 w 576064"/>
              <a:gd name="connsiteY2" fmla="*/ 0 h 360041"/>
              <a:gd name="connsiteX3" fmla="*/ 576064 w 576064"/>
              <a:gd name="connsiteY3" fmla="*/ 180021 h 360041"/>
              <a:gd name="connsiteX4" fmla="*/ 366862 w 576064"/>
              <a:gd name="connsiteY4" fmla="*/ 360041 h 360041"/>
              <a:gd name="connsiteX5" fmla="*/ 366862 w 576064"/>
              <a:gd name="connsiteY5" fmla="*/ 240848 h 360041"/>
              <a:gd name="connsiteX6" fmla="*/ 0 w 576064"/>
              <a:gd name="connsiteY6" fmla="*/ 240848 h 360041"/>
              <a:gd name="connsiteX7" fmla="*/ 0 w 576064"/>
              <a:gd name="connsiteY7" fmla="*/ 119193 h 360041"/>
              <a:gd name="connsiteX0" fmla="*/ 0 w 576064"/>
              <a:gd name="connsiteY0" fmla="*/ 119193 h 386763"/>
              <a:gd name="connsiteX1" fmla="*/ 366862 w 576064"/>
              <a:gd name="connsiteY1" fmla="*/ 119193 h 386763"/>
              <a:gd name="connsiteX2" fmla="*/ 366862 w 576064"/>
              <a:gd name="connsiteY2" fmla="*/ 0 h 386763"/>
              <a:gd name="connsiteX3" fmla="*/ 576064 w 576064"/>
              <a:gd name="connsiteY3" fmla="*/ 180021 h 386763"/>
              <a:gd name="connsiteX4" fmla="*/ 366862 w 576064"/>
              <a:gd name="connsiteY4" fmla="*/ 360041 h 386763"/>
              <a:gd name="connsiteX5" fmla="*/ 366862 w 576064"/>
              <a:gd name="connsiteY5" fmla="*/ 240848 h 386763"/>
              <a:gd name="connsiteX6" fmla="*/ 0 w 576064"/>
              <a:gd name="connsiteY6" fmla="*/ 386763 h 386763"/>
              <a:gd name="connsiteX7" fmla="*/ 0 w 576064"/>
              <a:gd name="connsiteY7" fmla="*/ 119193 h 3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064" h="386763">
                <a:moveTo>
                  <a:pt x="0" y="119193"/>
                </a:moveTo>
                <a:lnTo>
                  <a:pt x="366862" y="119193"/>
                </a:lnTo>
                <a:lnTo>
                  <a:pt x="366862" y="0"/>
                </a:lnTo>
                <a:lnTo>
                  <a:pt x="576064" y="180021"/>
                </a:lnTo>
                <a:lnTo>
                  <a:pt x="366862" y="360041"/>
                </a:lnTo>
                <a:lnTo>
                  <a:pt x="366862" y="240848"/>
                </a:lnTo>
                <a:lnTo>
                  <a:pt x="0" y="386763"/>
                </a:lnTo>
                <a:lnTo>
                  <a:pt x="0" y="11919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50"/>
          <p:cNvSpPr/>
          <p:nvPr/>
        </p:nvSpPr>
        <p:spPr>
          <a:xfrm rot="8148808" flipH="1">
            <a:off x="3247125" y="2482742"/>
            <a:ext cx="498808" cy="328261"/>
          </a:xfrm>
          <a:custGeom>
            <a:avLst/>
            <a:gdLst>
              <a:gd name="connsiteX0" fmla="*/ 0 w 576064"/>
              <a:gd name="connsiteY0" fmla="*/ 119193 h 360041"/>
              <a:gd name="connsiteX1" fmla="*/ 366862 w 576064"/>
              <a:gd name="connsiteY1" fmla="*/ 119193 h 360041"/>
              <a:gd name="connsiteX2" fmla="*/ 366862 w 576064"/>
              <a:gd name="connsiteY2" fmla="*/ 0 h 360041"/>
              <a:gd name="connsiteX3" fmla="*/ 576064 w 576064"/>
              <a:gd name="connsiteY3" fmla="*/ 180021 h 360041"/>
              <a:gd name="connsiteX4" fmla="*/ 366862 w 576064"/>
              <a:gd name="connsiteY4" fmla="*/ 360041 h 360041"/>
              <a:gd name="connsiteX5" fmla="*/ 366862 w 576064"/>
              <a:gd name="connsiteY5" fmla="*/ 240848 h 360041"/>
              <a:gd name="connsiteX6" fmla="*/ 0 w 576064"/>
              <a:gd name="connsiteY6" fmla="*/ 240848 h 360041"/>
              <a:gd name="connsiteX7" fmla="*/ 0 w 576064"/>
              <a:gd name="connsiteY7" fmla="*/ 119193 h 360041"/>
              <a:gd name="connsiteX0" fmla="*/ 0 w 576064"/>
              <a:gd name="connsiteY0" fmla="*/ 119193 h 386763"/>
              <a:gd name="connsiteX1" fmla="*/ 366862 w 576064"/>
              <a:gd name="connsiteY1" fmla="*/ 119193 h 386763"/>
              <a:gd name="connsiteX2" fmla="*/ 366862 w 576064"/>
              <a:gd name="connsiteY2" fmla="*/ 0 h 386763"/>
              <a:gd name="connsiteX3" fmla="*/ 576064 w 576064"/>
              <a:gd name="connsiteY3" fmla="*/ 180021 h 386763"/>
              <a:gd name="connsiteX4" fmla="*/ 366862 w 576064"/>
              <a:gd name="connsiteY4" fmla="*/ 360041 h 386763"/>
              <a:gd name="connsiteX5" fmla="*/ 366862 w 576064"/>
              <a:gd name="connsiteY5" fmla="*/ 240848 h 386763"/>
              <a:gd name="connsiteX6" fmla="*/ 0 w 576064"/>
              <a:gd name="connsiteY6" fmla="*/ 386763 h 386763"/>
              <a:gd name="connsiteX7" fmla="*/ 0 w 576064"/>
              <a:gd name="connsiteY7" fmla="*/ 119193 h 3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064" h="386763">
                <a:moveTo>
                  <a:pt x="0" y="119193"/>
                </a:moveTo>
                <a:lnTo>
                  <a:pt x="366862" y="119193"/>
                </a:lnTo>
                <a:lnTo>
                  <a:pt x="366862" y="0"/>
                </a:lnTo>
                <a:lnTo>
                  <a:pt x="576064" y="180021"/>
                </a:lnTo>
                <a:lnTo>
                  <a:pt x="366862" y="360041"/>
                </a:lnTo>
                <a:lnTo>
                  <a:pt x="366862" y="240848"/>
                </a:lnTo>
                <a:lnTo>
                  <a:pt x="0" y="386763"/>
                </a:lnTo>
                <a:lnTo>
                  <a:pt x="0" y="11919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50"/>
          <p:cNvSpPr/>
          <p:nvPr/>
        </p:nvSpPr>
        <p:spPr>
          <a:xfrm rot="16200000" flipV="1">
            <a:off x="2852970" y="3820196"/>
            <a:ext cx="398298" cy="353376"/>
          </a:xfrm>
          <a:custGeom>
            <a:avLst/>
            <a:gdLst>
              <a:gd name="connsiteX0" fmla="*/ 0 w 576064"/>
              <a:gd name="connsiteY0" fmla="*/ 119193 h 360041"/>
              <a:gd name="connsiteX1" fmla="*/ 366862 w 576064"/>
              <a:gd name="connsiteY1" fmla="*/ 119193 h 360041"/>
              <a:gd name="connsiteX2" fmla="*/ 366862 w 576064"/>
              <a:gd name="connsiteY2" fmla="*/ 0 h 360041"/>
              <a:gd name="connsiteX3" fmla="*/ 576064 w 576064"/>
              <a:gd name="connsiteY3" fmla="*/ 180021 h 360041"/>
              <a:gd name="connsiteX4" fmla="*/ 366862 w 576064"/>
              <a:gd name="connsiteY4" fmla="*/ 360041 h 360041"/>
              <a:gd name="connsiteX5" fmla="*/ 366862 w 576064"/>
              <a:gd name="connsiteY5" fmla="*/ 240848 h 360041"/>
              <a:gd name="connsiteX6" fmla="*/ 0 w 576064"/>
              <a:gd name="connsiteY6" fmla="*/ 240848 h 360041"/>
              <a:gd name="connsiteX7" fmla="*/ 0 w 576064"/>
              <a:gd name="connsiteY7" fmla="*/ 119193 h 360041"/>
              <a:gd name="connsiteX0" fmla="*/ 0 w 576064"/>
              <a:gd name="connsiteY0" fmla="*/ 119193 h 386763"/>
              <a:gd name="connsiteX1" fmla="*/ 366862 w 576064"/>
              <a:gd name="connsiteY1" fmla="*/ 119193 h 386763"/>
              <a:gd name="connsiteX2" fmla="*/ 366862 w 576064"/>
              <a:gd name="connsiteY2" fmla="*/ 0 h 386763"/>
              <a:gd name="connsiteX3" fmla="*/ 576064 w 576064"/>
              <a:gd name="connsiteY3" fmla="*/ 180021 h 386763"/>
              <a:gd name="connsiteX4" fmla="*/ 366862 w 576064"/>
              <a:gd name="connsiteY4" fmla="*/ 360041 h 386763"/>
              <a:gd name="connsiteX5" fmla="*/ 366862 w 576064"/>
              <a:gd name="connsiteY5" fmla="*/ 240848 h 386763"/>
              <a:gd name="connsiteX6" fmla="*/ 0 w 576064"/>
              <a:gd name="connsiteY6" fmla="*/ 386763 h 386763"/>
              <a:gd name="connsiteX7" fmla="*/ 0 w 576064"/>
              <a:gd name="connsiteY7" fmla="*/ 119193 h 3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064" h="386763">
                <a:moveTo>
                  <a:pt x="0" y="119193"/>
                </a:moveTo>
                <a:lnTo>
                  <a:pt x="366862" y="119193"/>
                </a:lnTo>
                <a:lnTo>
                  <a:pt x="366862" y="0"/>
                </a:lnTo>
                <a:lnTo>
                  <a:pt x="576064" y="180021"/>
                </a:lnTo>
                <a:lnTo>
                  <a:pt x="366862" y="360041"/>
                </a:lnTo>
                <a:lnTo>
                  <a:pt x="366862" y="240848"/>
                </a:lnTo>
                <a:lnTo>
                  <a:pt x="0" y="386763"/>
                </a:lnTo>
                <a:lnTo>
                  <a:pt x="0" y="11919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50"/>
          <p:cNvSpPr/>
          <p:nvPr/>
        </p:nvSpPr>
        <p:spPr>
          <a:xfrm rot="16607327" flipH="1">
            <a:off x="6548274" y="3935922"/>
            <a:ext cx="417460" cy="273272"/>
          </a:xfrm>
          <a:custGeom>
            <a:avLst/>
            <a:gdLst>
              <a:gd name="connsiteX0" fmla="*/ 0 w 576064"/>
              <a:gd name="connsiteY0" fmla="*/ 119193 h 360041"/>
              <a:gd name="connsiteX1" fmla="*/ 366862 w 576064"/>
              <a:gd name="connsiteY1" fmla="*/ 119193 h 360041"/>
              <a:gd name="connsiteX2" fmla="*/ 366862 w 576064"/>
              <a:gd name="connsiteY2" fmla="*/ 0 h 360041"/>
              <a:gd name="connsiteX3" fmla="*/ 576064 w 576064"/>
              <a:gd name="connsiteY3" fmla="*/ 180021 h 360041"/>
              <a:gd name="connsiteX4" fmla="*/ 366862 w 576064"/>
              <a:gd name="connsiteY4" fmla="*/ 360041 h 360041"/>
              <a:gd name="connsiteX5" fmla="*/ 366862 w 576064"/>
              <a:gd name="connsiteY5" fmla="*/ 240848 h 360041"/>
              <a:gd name="connsiteX6" fmla="*/ 0 w 576064"/>
              <a:gd name="connsiteY6" fmla="*/ 240848 h 360041"/>
              <a:gd name="connsiteX7" fmla="*/ 0 w 576064"/>
              <a:gd name="connsiteY7" fmla="*/ 119193 h 360041"/>
              <a:gd name="connsiteX0" fmla="*/ 0 w 576064"/>
              <a:gd name="connsiteY0" fmla="*/ 119193 h 386763"/>
              <a:gd name="connsiteX1" fmla="*/ 366862 w 576064"/>
              <a:gd name="connsiteY1" fmla="*/ 119193 h 386763"/>
              <a:gd name="connsiteX2" fmla="*/ 366862 w 576064"/>
              <a:gd name="connsiteY2" fmla="*/ 0 h 386763"/>
              <a:gd name="connsiteX3" fmla="*/ 576064 w 576064"/>
              <a:gd name="connsiteY3" fmla="*/ 180021 h 386763"/>
              <a:gd name="connsiteX4" fmla="*/ 366862 w 576064"/>
              <a:gd name="connsiteY4" fmla="*/ 360041 h 386763"/>
              <a:gd name="connsiteX5" fmla="*/ 366862 w 576064"/>
              <a:gd name="connsiteY5" fmla="*/ 240848 h 386763"/>
              <a:gd name="connsiteX6" fmla="*/ 0 w 576064"/>
              <a:gd name="connsiteY6" fmla="*/ 386763 h 386763"/>
              <a:gd name="connsiteX7" fmla="*/ 0 w 576064"/>
              <a:gd name="connsiteY7" fmla="*/ 119193 h 386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76064" h="386763">
                <a:moveTo>
                  <a:pt x="0" y="119193"/>
                </a:moveTo>
                <a:lnTo>
                  <a:pt x="366862" y="119193"/>
                </a:lnTo>
                <a:lnTo>
                  <a:pt x="366862" y="0"/>
                </a:lnTo>
                <a:lnTo>
                  <a:pt x="576064" y="180021"/>
                </a:lnTo>
                <a:lnTo>
                  <a:pt x="366862" y="360041"/>
                </a:lnTo>
                <a:lnTo>
                  <a:pt x="366862" y="240848"/>
                </a:lnTo>
                <a:lnTo>
                  <a:pt x="0" y="386763"/>
                </a:lnTo>
                <a:lnTo>
                  <a:pt x="0" y="119193"/>
                </a:lnTo>
                <a:close/>
              </a:path>
            </a:pathLst>
          </a:cu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3729643" y="5125444"/>
            <a:ext cx="23057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hangingPunct="0"/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Алгоритм включения педагога  в процесс повышения </a:t>
            </a:r>
            <a:r>
              <a:rPr lang="ru-RU" alt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профессионального</a:t>
            </a:r>
          </a:p>
          <a:p>
            <a:pPr lvl="0" algn="ctr" eaLnBrk="0" hangingPunct="0"/>
            <a:r>
              <a:rPr lang="ru-RU" alt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роста</a:t>
            </a:r>
            <a:endParaRPr lang="ru-RU" altLang="ru-RU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9" name="Прямая со стрелкой 58"/>
          <p:cNvCxnSpPr/>
          <p:nvPr/>
        </p:nvCxnSpPr>
        <p:spPr>
          <a:xfrm>
            <a:off x="1491016" y="5638815"/>
            <a:ext cx="1796092" cy="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1752232" y="5208937"/>
            <a:ext cx="754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Вход</a:t>
            </a:r>
            <a:endParaRPr lang="ru-RU" b="1" i="1" dirty="0"/>
          </a:p>
        </p:txBody>
      </p:sp>
      <p:cxnSp>
        <p:nvCxnSpPr>
          <p:cNvPr id="62" name="Прямая со стрелкой 61"/>
          <p:cNvCxnSpPr/>
          <p:nvPr/>
        </p:nvCxnSpPr>
        <p:spPr>
          <a:xfrm>
            <a:off x="6282939" y="5578269"/>
            <a:ext cx="2004910" cy="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6846091" y="5199480"/>
            <a:ext cx="954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Выход</a:t>
            </a:r>
            <a:endParaRPr lang="ru-RU" b="1" i="1" dirty="0"/>
          </a:p>
        </p:txBody>
      </p:sp>
      <p:cxnSp>
        <p:nvCxnSpPr>
          <p:cNvPr id="64" name="Прямая со стрелкой 63"/>
          <p:cNvCxnSpPr/>
          <p:nvPr/>
        </p:nvCxnSpPr>
        <p:spPr>
          <a:xfrm flipV="1">
            <a:off x="3962760" y="6141108"/>
            <a:ext cx="123159" cy="2254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H="1" flipV="1">
            <a:off x="5671190" y="6141108"/>
            <a:ext cx="71180" cy="225400"/>
          </a:xfrm>
          <a:prstGeom prst="straightConnector1">
            <a:avLst/>
          </a:prstGeom>
          <a:ln>
            <a:solidFill>
              <a:srgbClr val="99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54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472335"/>
            <a:ext cx="37818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Цель проекта</a:t>
            </a:r>
            <a:endParaRPr lang="ru-RU" sz="5400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00949" y="1772816"/>
            <a:ext cx="811952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Clr>
                <a:srgbClr val="336600"/>
              </a:buClr>
              <a:buBlip>
                <a:blip r:embed="rId2"/>
              </a:buBlip>
            </a:pPr>
            <a:r>
              <a:rPr lang="ru-RU" sz="2800" b="1" dirty="0"/>
              <a:t>создание модели управления процессом внедрения профессионального стандарта педагога для обеспечения готовности педагогических коллективов муниципальной системы дошкольного образования к осуществлению образовательной деятельности в новых условиях</a:t>
            </a:r>
          </a:p>
        </p:txBody>
      </p:sp>
      <p:pic>
        <p:nvPicPr>
          <p:cNvPr id="4" name="Picture 6" descr="http://gazeta.dp.ua/wp-content/uploads/2013/11/04-130x130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5102630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890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404664"/>
            <a:ext cx="47981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Задачи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3572" y="1268760"/>
            <a:ext cx="864096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нормативно-правовые документы, необходимые для использования ПСП в деятельности образовательных организаций.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«дорожную карту» по внедрению ПСП.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и апробировать инструментарий для выявления профессиональных дефицитов у педагогов образовательных организаций в соответствии с требованиями ПСП.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программы повышения профессиональных компетенций педагогов и соответствующих им методических материалов.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Отобрать успешные практики по внутрифирменному развитию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персонала.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методические рекомендации для руководителей образовательных организаций по внедрению профессионального стандарта педагога в ДОУ. 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Разработать карту готовности ДОУ к внедрению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профстандарта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2" descr="http://fb.ru/misc/i/gallery/5085/3194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6" b="95660" l="5571" r="985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7418" y="5157192"/>
            <a:ext cx="1570244" cy="1292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10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476672"/>
            <a:ext cx="592982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Ожидаемые результаты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15860" y="1234859"/>
            <a:ext cx="892899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Разработан пакет нормативно-правовых документов,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регламентирующих процесс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внедрения ПСП и «дорожная карта».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описана  модель управления процессом  внедрения ПСП в дошкольных образовательных организациях.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и апробирован инструментарий для выявления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33660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профессиональных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дефицитов у педагогов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образовательных</a:t>
            </a:r>
          </a:p>
          <a:p>
            <a:pPr lvl="0">
              <a:buClr>
                <a:srgbClr val="33660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организаций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соответствии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 требованиями ПСП.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Представлены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варианты программ по повышению профессионального мастерства педагогов.</a:t>
            </a: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Разработаны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методические рекомендации для руководителей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336600"/>
              </a:buClr>
            </a:pP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образовательных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организации  по 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внедрению    стандарта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endParaRPr lang="ru-RU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buClr>
                <a:srgbClr val="336600"/>
              </a:buClr>
            </a:pP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ДОУ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 descr="C:\Users\Давыдова\Desktop\список-задач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864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969" y="5773452"/>
            <a:ext cx="1471784" cy="95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Давыдова\Desktop\список-задач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1299" r="472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4753799"/>
            <a:ext cx="2683334" cy="2090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87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19276" y="437763"/>
            <a:ext cx="662072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b="1" dirty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</a:rPr>
              <a:t>Этапы реализации проекта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170" y="1268760"/>
            <a:ext cx="84249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1-й этап: организационно-подготовительный</a:t>
            </a:r>
          </a:p>
          <a:p>
            <a:pPr>
              <a:buClr>
                <a:srgbClr val="336600"/>
              </a:buClr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                      (сентябрь-ноябрь 2017)</a:t>
            </a:r>
          </a:p>
          <a:p>
            <a:pPr marL="989013" indent="-342900">
              <a:buClr>
                <a:srgbClr val="336600"/>
              </a:buClr>
              <a:buBlip>
                <a:blip r:embed="rId3"/>
              </a:buBlip>
            </a:pPr>
            <a:r>
              <a:rPr lang="ru-RU" sz="2000" b="1" dirty="0"/>
              <a:t>изучение документов и материалов по теме проекта</a:t>
            </a:r>
          </a:p>
          <a:p>
            <a:pPr marL="342900" indent="-342900">
              <a:buClr>
                <a:srgbClr val="336600"/>
              </a:buClr>
              <a:buBlip>
                <a:blip r:embed="rId2"/>
              </a:buBlip>
            </a:pPr>
            <a:endParaRPr lang="ru-RU" sz="2000" b="1" dirty="0"/>
          </a:p>
          <a:p>
            <a:pPr marL="34290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2-й этап: </a:t>
            </a:r>
            <a:r>
              <a:rPr lang="ru-RU" sz="2200" b="1" i="1" dirty="0" smtClean="0">
                <a:solidFill>
                  <a:schemeClr val="accent2">
                    <a:lumMod val="75000"/>
                  </a:schemeClr>
                </a:solidFill>
              </a:rPr>
              <a:t>реализационный </a:t>
            </a: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(декабрь 2017–март 2018)</a:t>
            </a:r>
          </a:p>
          <a:p>
            <a:pPr marL="989013" indent="-342900">
              <a:buClr>
                <a:srgbClr val="336600"/>
              </a:buClr>
              <a:buBlip>
                <a:blip r:embed="rId3"/>
              </a:buBlip>
            </a:pPr>
            <a:r>
              <a:rPr lang="ru-RU" sz="2000" b="1" dirty="0"/>
              <a:t>разработка пакета нормативно-правовых документов, необходимых для использования стандарта профессиональной деятельности педагога в деятельности ДОУ и подготовка проектов </a:t>
            </a:r>
            <a:r>
              <a:rPr lang="ru-RU" sz="2000" b="1" dirty="0" smtClean="0"/>
              <a:t>документов;</a:t>
            </a:r>
            <a:endParaRPr lang="ru-RU" sz="2000" b="1" dirty="0"/>
          </a:p>
          <a:p>
            <a:pPr marL="989013" indent="-342900">
              <a:buClr>
                <a:srgbClr val="336600"/>
              </a:buClr>
              <a:buBlip>
                <a:blip r:embed="rId3"/>
              </a:buBlip>
            </a:pPr>
            <a:r>
              <a:rPr lang="ru-RU" sz="2000" b="1" dirty="0"/>
              <a:t>разработка технологии и модульного инструментария оценки и самооценки соответствия компетенций педагога содержанию трудовых функций ПСП </a:t>
            </a:r>
          </a:p>
          <a:p>
            <a:pPr marL="342900" indent="-342900">
              <a:buClr>
                <a:srgbClr val="336600"/>
              </a:buClr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342900" indent="-342900">
              <a:buClr>
                <a:srgbClr val="336600"/>
              </a:buClr>
              <a:buBlip>
                <a:blip r:embed="rId2"/>
              </a:buBlip>
            </a:pPr>
            <a:r>
              <a:rPr lang="ru-RU" sz="2200" b="1" i="1" dirty="0">
                <a:solidFill>
                  <a:schemeClr val="accent2">
                    <a:lumMod val="75000"/>
                  </a:schemeClr>
                </a:solidFill>
              </a:rPr>
              <a:t>3 этап: аналитико-рефлексивный (апрель-май 2018)</a:t>
            </a:r>
          </a:p>
          <a:p>
            <a:pPr marL="989013" indent="-342900">
              <a:buClr>
                <a:srgbClr val="336600"/>
              </a:buClr>
              <a:buBlip>
                <a:blip r:embed="rId3"/>
              </a:buBlip>
            </a:pPr>
            <a:r>
              <a:rPr lang="ru-RU" sz="2000" b="1" dirty="0"/>
              <a:t>промежуточный анализ эффективности реализации проекта </a:t>
            </a:r>
          </a:p>
        </p:txBody>
      </p:sp>
    </p:spTree>
    <p:extLst>
      <p:ext uri="{BB962C8B-B14F-4D97-AF65-F5344CB8AC3E}">
        <p14:creationId xmlns:p14="http://schemas.microsoft.com/office/powerpoint/2010/main" val="827518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habl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</Template>
  <TotalTime>412</TotalTime>
  <Words>1065</Words>
  <Application>Microsoft Office PowerPoint</Application>
  <PresentationFormat>Экран (4:3)</PresentationFormat>
  <Paragraphs>187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 Unicode MS</vt:lpstr>
      <vt:lpstr>Arial</vt:lpstr>
      <vt:lpstr>Calibri</vt:lpstr>
      <vt:lpstr>Monotype Corsiva</vt:lpstr>
      <vt:lpstr>Times New Roman</vt:lpstr>
      <vt:lpstr>Wingdings</vt:lpstr>
      <vt:lpstr>Shablon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>Шаблон для презентаций</dc:subject>
  <dc:creator>Давыдова</dc:creator>
  <dc:description>http://freeppt.ru - Шаблоны и фоны для для презентаций. презентации по культуре и искусству</dc:description>
  <cp:lastModifiedBy>471801</cp:lastModifiedBy>
  <cp:revision>42</cp:revision>
  <cp:lastPrinted>2017-06-15T09:50:06Z</cp:lastPrinted>
  <dcterms:created xsi:type="dcterms:W3CDTF">2017-06-13T13:34:29Z</dcterms:created>
  <dcterms:modified xsi:type="dcterms:W3CDTF">2017-06-15T14:16:13Z</dcterms:modified>
</cp:coreProperties>
</file>